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1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13.02.2024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stiwal.wroc.pl/2024/02/07/statystyki-df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368151"/>
          </a:xfrm>
        </p:spPr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Arial Black" pitchFamily="34" charset="0"/>
              </a:rPr>
              <a:t>PODSUMOWANIE</a:t>
            </a:r>
            <a:endParaRPr lang="pl-PL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400800" cy="1536576"/>
          </a:xfrm>
        </p:spPr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Wrocław 16-22 września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Region 26.09-27.10</a:t>
            </a: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7992888" cy="5616624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W ramach XXVI Dolnośląskiego Festiwalu Nauki zorganizowano </a:t>
            </a:r>
            <a:r>
              <a:rPr lang="pl-PL" b="1" dirty="0" smtClean="0">
                <a:solidFill>
                  <a:schemeClr val="tx1"/>
                </a:solidFill>
              </a:rPr>
              <a:t>1352</a:t>
            </a:r>
            <a:r>
              <a:rPr lang="pl-PL" dirty="0" smtClean="0">
                <a:solidFill>
                  <a:schemeClr val="tx1"/>
                </a:solidFill>
              </a:rPr>
              <a:t> wydarzenia popularnonaukowe i edukacyjne w samym Wrocławiu oraz </a:t>
            </a:r>
            <a:r>
              <a:rPr lang="pl-PL" b="1" dirty="0" smtClean="0">
                <a:solidFill>
                  <a:schemeClr val="tx1"/>
                </a:solidFill>
              </a:rPr>
              <a:t>567</a:t>
            </a:r>
            <a:r>
              <a:rPr lang="pl-PL" dirty="0" smtClean="0">
                <a:solidFill>
                  <a:schemeClr val="tx1"/>
                </a:solidFill>
              </a:rPr>
              <a:t> wydarzeń w kilkunastu miastach Dolnego Śląska (m.in. Międzylesie, Jelenia Góra, Głogów, Dzierżoniów, Legnica, Bystrzyca Kłodzka, Szczytna, Ząbkowice Śląskie, Lubin, Polkowice, Bolesławiec, Zgorzelec, Wałbrzych).  </a:t>
            </a:r>
            <a:r>
              <a:rPr lang="pl-PL" b="1" dirty="0" smtClean="0">
                <a:solidFill>
                  <a:schemeClr val="tx1"/>
                </a:solidFill>
              </a:rPr>
              <a:t>Tym samym łącznie podczas XXVI edycji DFN zrealizowanych zostało 1919 imprez popularnonaukowych i edukacyjnych, w których uczestniczyło łącznie 72 059 osób.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Wydarzenia przygotowane przez wrocławskie uczelnie-organizatorów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Akademia Muzyczna im. Karola Lipińskiego we Wrocławiu </a:t>
            </a:r>
            <a:r>
              <a:rPr lang="pl-PL" dirty="0" smtClean="0"/>
              <a:t>– AMKL zorganizowała </a:t>
            </a:r>
            <a:r>
              <a:rPr lang="pl-PL" b="1" dirty="0" smtClean="0"/>
              <a:t>11 wydarzeń popularnonaukowych</a:t>
            </a:r>
            <a:r>
              <a:rPr lang="pl-PL" dirty="0" smtClean="0"/>
              <a:t>, w których uczestniczyło ogółem ok. </a:t>
            </a:r>
            <a:r>
              <a:rPr lang="pl-PL" b="1" dirty="0" smtClean="0"/>
              <a:t>435 osób</a:t>
            </a:r>
            <a:r>
              <a:rPr lang="pl-PL" dirty="0" smtClean="0"/>
              <a:t>. 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/>
              <a:t>Akademia Sztuk Pięknych im. Eugeniusza Gepperta we Wrocławiu </a:t>
            </a:r>
            <a:r>
              <a:rPr lang="pl-PL" dirty="0" smtClean="0"/>
              <a:t>– przeprowadzono </a:t>
            </a:r>
            <a:r>
              <a:rPr lang="pl-PL" b="1" dirty="0" smtClean="0"/>
              <a:t>7 </a:t>
            </a:r>
            <a:r>
              <a:rPr lang="pl-PL" b="1" dirty="0" smtClean="0"/>
              <a:t>wydarzeń popularnonaukowych</a:t>
            </a:r>
            <a:r>
              <a:rPr lang="pl-PL" dirty="0" smtClean="0"/>
              <a:t> w formie stacjonarnej</a:t>
            </a:r>
            <a:r>
              <a:rPr lang="pl-PL" smtClean="0"/>
              <a:t>, 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w </a:t>
            </a:r>
            <a:r>
              <a:rPr lang="pl-PL" dirty="0" smtClean="0"/>
              <a:t>których uczestniczyło </a:t>
            </a:r>
            <a:r>
              <a:rPr lang="pl-PL" b="1" dirty="0" smtClean="0"/>
              <a:t>117 osób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pPr lvl="0"/>
            <a:r>
              <a:rPr lang="pl-PL" b="1" dirty="0" smtClean="0"/>
              <a:t>Akademia Sztuk Teatralnych im. Stanisława Wyspiańskiego w Krakowie Filia we Wrocławiu – </a:t>
            </a:r>
            <a:r>
              <a:rPr lang="pl-PL" dirty="0" smtClean="0"/>
              <a:t>oferta programowa AST zawierała </a:t>
            </a:r>
            <a:r>
              <a:rPr lang="pl-PL" b="1" dirty="0" smtClean="0"/>
              <a:t>cztery pokazy teatralne</a:t>
            </a:r>
            <a:r>
              <a:rPr lang="pl-PL" dirty="0" smtClean="0"/>
              <a:t>. W tegorocznej edycji Festiwalu efekty swojej pracy zaprezentowali przedstawiciele wszystkich Wydziałów i kierunków Wrocławskiej Filii AST. W spektaklach wzięło udział ok. </a:t>
            </a:r>
            <a:r>
              <a:rPr lang="pl-PL" b="1" dirty="0" smtClean="0"/>
              <a:t>200 osób</a:t>
            </a:r>
            <a:r>
              <a:rPr lang="pl-PL" dirty="0" smtClean="0"/>
              <a:t>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Wydarzenia przygotowane przez wrocławskie uczelnie-organizatorów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848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b="1" dirty="0" smtClean="0"/>
              <a:t>Akademia Wychowania Fizycznego im. Polskich Olimpijczyków we Wrocławiu </a:t>
            </a:r>
            <a:r>
              <a:rPr lang="pl-PL" dirty="0" smtClean="0"/>
              <a:t>–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 smtClean="0"/>
              <a:t>wydarzeniach wzięło udział 48 pracowników Uczelni z 13 Zakładów. Zorganizowane zostały </a:t>
            </a:r>
            <a:r>
              <a:rPr lang="pl-PL" b="1" dirty="0" smtClean="0"/>
              <a:t>29 imprezy popularnonaukowe</a:t>
            </a:r>
            <a:r>
              <a:rPr lang="pl-PL" dirty="0" smtClean="0"/>
              <a:t>, w których wzięło udział </a:t>
            </a:r>
            <a:r>
              <a:rPr lang="pl-PL" b="1" dirty="0" smtClean="0"/>
              <a:t>491 </a:t>
            </a:r>
            <a:r>
              <a:rPr lang="pl-PL" b="1" dirty="0" smtClean="0"/>
              <a:t>osób</a:t>
            </a:r>
            <a:r>
              <a:rPr lang="pl-PL" dirty="0" smtClean="0"/>
              <a:t>.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/>
              <a:t>Akademia Wojsk Lądowych im. generała Tadeusza Kościuszki we Wrocławiu – </a:t>
            </a:r>
            <a:r>
              <a:rPr lang="pl-PL" dirty="0" smtClean="0"/>
              <a:t>podczas XXVI DFN cywilni i wojskowi nauczyciele AMW oraz podchorążowie wzięli udział w Interaktywnych pokazach </a:t>
            </a:r>
            <a:r>
              <a:rPr lang="pl-PL" dirty="0" smtClean="0"/>
              <a:t>w </a:t>
            </a:r>
            <a:r>
              <a:rPr lang="pl-PL" dirty="0" smtClean="0"/>
              <a:t>szkołach, Miasteczku Naukowym czy Poligonie Wiedzy AWL. Zorganizowanych zostało </a:t>
            </a:r>
            <a:r>
              <a:rPr lang="pl-PL" b="1" dirty="0" smtClean="0"/>
              <a:t>33 </a:t>
            </a:r>
            <a:r>
              <a:rPr lang="pl-PL" b="1" dirty="0" smtClean="0"/>
              <a:t>wydarzeń popularnonaukowych</a:t>
            </a:r>
            <a:r>
              <a:rPr lang="pl-PL" dirty="0" smtClean="0"/>
              <a:t>, w których uczestniczyło </a:t>
            </a:r>
            <a:r>
              <a:rPr lang="pl-PL" b="1" dirty="0" smtClean="0"/>
              <a:t>250 </a:t>
            </a:r>
            <a:r>
              <a:rPr lang="pl-PL" b="1" dirty="0" smtClean="0"/>
              <a:t>osób</a:t>
            </a:r>
            <a:r>
              <a:rPr lang="pl-PL" dirty="0" smtClean="0"/>
              <a:t>. </a:t>
            </a:r>
          </a:p>
          <a:p>
            <a:endParaRPr lang="pl-PL" dirty="0" smtClean="0"/>
          </a:p>
          <a:p>
            <a:pPr lvl="0"/>
            <a:r>
              <a:rPr lang="pl-PL" b="1" dirty="0" smtClean="0"/>
              <a:t>Politechnika Wrocławska </a:t>
            </a:r>
            <a:r>
              <a:rPr lang="pl-PL" dirty="0" smtClean="0"/>
              <a:t>– poszczególne jednostki </a:t>
            </a:r>
            <a:r>
              <a:rPr lang="pl-PL" dirty="0" err="1" smtClean="0"/>
              <a:t>PWr</a:t>
            </a:r>
            <a:r>
              <a:rPr lang="pl-PL" dirty="0" smtClean="0"/>
              <a:t> (13 wydziałów, Biblioteka oraz Studium Języków Obcych) przygotowały bardzo zróżnicowaną ilościowo i tematycznie ofertę imprez festiwalowych. Łącznie Politechnika przeprowadziła </a:t>
            </a:r>
            <a:r>
              <a:rPr lang="pl-PL" b="1" dirty="0" smtClean="0"/>
              <a:t>435</a:t>
            </a:r>
            <a:r>
              <a:rPr lang="pl-PL" dirty="0" smtClean="0"/>
              <a:t> </a:t>
            </a:r>
            <a:r>
              <a:rPr lang="pl-PL" b="1" dirty="0" smtClean="0"/>
              <a:t>wydarzeń popularnonaukowych</a:t>
            </a:r>
            <a:r>
              <a:rPr lang="pl-PL" dirty="0" smtClean="0"/>
              <a:t>, w których wzięło udział aż </a:t>
            </a:r>
            <a:r>
              <a:rPr lang="pl-PL" b="1" dirty="0" smtClean="0"/>
              <a:t>10 775 osób. </a:t>
            </a:r>
            <a:endParaRPr lang="pl-PL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Wydarzenia przygotowane przez wrocławskie uczelnie-organizatorów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b="1" dirty="0" smtClean="0"/>
              <a:t>Papieski Wydział Teologiczny we Wrocławiu – </a:t>
            </a:r>
            <a:r>
              <a:rPr lang="pl-PL" dirty="0" smtClean="0"/>
              <a:t>w ramach XXVI Dolnośląskiego Festiwalu Nauki zorganizowano </a:t>
            </a:r>
            <a:r>
              <a:rPr lang="pl-PL" b="1" dirty="0" smtClean="0"/>
              <a:t>4 wykłady tematyczne</a:t>
            </a:r>
            <a:r>
              <a:rPr lang="pl-PL" dirty="0" smtClean="0"/>
              <a:t> oraz </a:t>
            </a:r>
            <a:r>
              <a:rPr lang="pl-PL" b="1" dirty="0" smtClean="0"/>
              <a:t>2 warsztaty</a:t>
            </a:r>
            <a:r>
              <a:rPr lang="pl-PL" dirty="0" smtClean="0"/>
              <a:t>, w których uczestniczyło ok. 260 osób. </a:t>
            </a:r>
            <a:endParaRPr lang="pl-PL" dirty="0" smtClean="0"/>
          </a:p>
          <a:p>
            <a:pPr lvl="0"/>
            <a:endParaRPr lang="pl-PL" dirty="0" smtClean="0"/>
          </a:p>
          <a:p>
            <a:r>
              <a:rPr lang="pl-PL" b="1" dirty="0" smtClean="0"/>
              <a:t>Uniwersytet Ekonomiczny we Wrocławiu</a:t>
            </a:r>
            <a:r>
              <a:rPr lang="pl-PL" dirty="0" smtClean="0"/>
              <a:t> – w ramach XXVI edycji DFN pracownicy UEW zorganizowali </a:t>
            </a:r>
            <a:r>
              <a:rPr lang="pl-PL" b="1" dirty="0" smtClean="0"/>
              <a:t>54 wydarzenia popularnonaukowe</a:t>
            </a:r>
            <a:r>
              <a:rPr lang="pl-PL" dirty="0" smtClean="0"/>
              <a:t>. Zdecydowana większość z nich przygotowana została w formie stacjonarnej, głównie w formie warsztatów i pokazów. Uczestniczyło w nich </a:t>
            </a:r>
            <a:r>
              <a:rPr lang="pl-PL" b="1" dirty="0" smtClean="0"/>
              <a:t>3013 osób</a:t>
            </a:r>
            <a:r>
              <a:rPr lang="pl-PL" dirty="0" smtClean="0"/>
              <a:t>. </a:t>
            </a:r>
            <a:endParaRPr lang="pl-PL" dirty="0" smtClean="0"/>
          </a:p>
          <a:p>
            <a:endParaRPr lang="pl-PL" dirty="0" smtClean="0"/>
          </a:p>
          <a:p>
            <a:pPr lvl="0"/>
            <a:r>
              <a:rPr lang="pl-PL" b="1" dirty="0" smtClean="0"/>
              <a:t>Uniwersytet Medyczny im. Piastów Śląskich we Wrocławiu </a:t>
            </a:r>
            <a:r>
              <a:rPr lang="pl-PL" dirty="0" smtClean="0"/>
              <a:t>– w tym roku UMW był gospodarzem uroczystej Inauguracji XXVI Dolnośląskiego Festiwalu Nauki, połączonej z Miasteczkiem Naukowym. W ramach Miasteczka Naukowego wykładowcy UMW przygotowali </a:t>
            </a:r>
            <a:r>
              <a:rPr lang="pl-PL" b="1" dirty="0" smtClean="0"/>
              <a:t>20 imprez</a:t>
            </a:r>
            <a:r>
              <a:rPr lang="pl-PL" dirty="0" smtClean="0"/>
              <a:t>. Łącznie UMW zrealizowało </a:t>
            </a:r>
            <a:r>
              <a:rPr lang="pl-PL" b="1" dirty="0" smtClean="0"/>
              <a:t>192 wydarzenia popularnonaukowe</a:t>
            </a:r>
            <a:r>
              <a:rPr lang="pl-PL" dirty="0" smtClean="0"/>
              <a:t>, w których uczestniczyło </a:t>
            </a:r>
            <a:r>
              <a:rPr lang="pl-PL" b="1" dirty="0" smtClean="0"/>
              <a:t>3200 osób. </a:t>
            </a:r>
            <a:endParaRPr lang="pl-PL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Wydarzenia przygotowane przez wrocławskie uczelnie-organizatorów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b="1" dirty="0" smtClean="0"/>
              <a:t>Uniwersytet Przyrodniczy we Wrocławiu – </a:t>
            </a:r>
            <a:r>
              <a:rPr lang="pl-PL" dirty="0" smtClean="0"/>
              <a:t>w ramach XXVI DFN na </a:t>
            </a:r>
            <a:r>
              <a:rPr lang="pl-PL" dirty="0" err="1" smtClean="0"/>
              <a:t>UPWr</a:t>
            </a:r>
            <a:r>
              <a:rPr lang="pl-PL" dirty="0" smtClean="0"/>
              <a:t> </a:t>
            </a:r>
            <a:r>
              <a:rPr lang="pl-PL" b="1" dirty="0" smtClean="0"/>
              <a:t>zrealizowano 118 imprez</a:t>
            </a:r>
            <a:r>
              <a:rPr lang="pl-PL" dirty="0" smtClean="0"/>
              <a:t> popularnonaukowych. Ogółem </a:t>
            </a:r>
            <a:r>
              <a:rPr lang="pl-PL" b="1" dirty="0" smtClean="0"/>
              <a:t>liczba uczestników wyniosła 2261 osób. </a:t>
            </a:r>
            <a:endParaRPr lang="pl-PL" b="1" dirty="0" smtClean="0"/>
          </a:p>
          <a:p>
            <a:pPr lvl="0"/>
            <a:endParaRPr lang="pl-PL" dirty="0" smtClean="0"/>
          </a:p>
          <a:p>
            <a:r>
              <a:rPr lang="pl-PL" b="1" dirty="0" smtClean="0"/>
              <a:t>Uniwersytet Wrocławski </a:t>
            </a:r>
            <a:r>
              <a:rPr lang="pl-PL" dirty="0" smtClean="0"/>
              <a:t>–zdecydowana </a:t>
            </a:r>
            <a:r>
              <a:rPr lang="pl-PL" dirty="0" smtClean="0"/>
              <a:t>większość zajęć odbyła się stacjonarnie. Wszystkie jednostki UWr (czyli aż </a:t>
            </a:r>
            <a:r>
              <a:rPr lang="pl-PL" b="1" dirty="0" smtClean="0"/>
              <a:t>10 wydziałów </a:t>
            </a:r>
            <a:r>
              <a:rPr lang="pl-PL" dirty="0" smtClean="0"/>
              <a:t>plus Uniwersytet Trzeciego Wieku, Studium Praktycznej Nauki Języków Obcych, Biblioteka Uniwersytecka i Polskie Towarzystwo Ludoznawcze) podjęły się trudu organizowania wydarzeń </a:t>
            </a:r>
            <a:r>
              <a:rPr lang="pl-PL" dirty="0" smtClean="0"/>
              <a:t>popularnonaukowych. </a:t>
            </a:r>
            <a:r>
              <a:rPr lang="pl-PL" dirty="0" smtClean="0"/>
              <a:t>Z</a:t>
            </a:r>
            <a:r>
              <a:rPr lang="pl-PL" dirty="0" smtClean="0"/>
              <a:t>organizowano </a:t>
            </a:r>
            <a:r>
              <a:rPr lang="pl-PL" dirty="0" smtClean="0"/>
              <a:t>łącznie </a:t>
            </a:r>
            <a:r>
              <a:rPr lang="pl-PL" b="1" dirty="0" smtClean="0"/>
              <a:t>307 wydarzeń</a:t>
            </a:r>
            <a:r>
              <a:rPr lang="pl-PL" dirty="0" smtClean="0"/>
              <a:t>, w których wzięło udział </a:t>
            </a:r>
            <a:r>
              <a:rPr lang="pl-PL" b="1" dirty="0" smtClean="0"/>
              <a:t>16 987osób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pPr lvl="0"/>
            <a:r>
              <a:rPr lang="pl-PL" b="1" dirty="0" smtClean="0"/>
              <a:t>Instytut Niskich Temperatur i Badań Strukturalnych PAN </a:t>
            </a:r>
            <a:r>
              <a:rPr lang="pl-PL" dirty="0" smtClean="0"/>
              <a:t>przygotował </a:t>
            </a:r>
            <a:r>
              <a:rPr lang="pl-PL" b="1" dirty="0" smtClean="0"/>
              <a:t>17</a:t>
            </a:r>
            <a:r>
              <a:rPr lang="pl-PL" dirty="0" smtClean="0"/>
              <a:t> </a:t>
            </a:r>
            <a:r>
              <a:rPr lang="pl-PL" b="1" dirty="0" smtClean="0"/>
              <a:t>imprez</a:t>
            </a:r>
            <a:r>
              <a:rPr lang="pl-PL" dirty="0" smtClean="0"/>
              <a:t> </a:t>
            </a:r>
            <a:r>
              <a:rPr lang="pl-PL" dirty="0" smtClean="0"/>
              <a:t>popularnonaukowych. </a:t>
            </a:r>
            <a:r>
              <a:rPr lang="pl-PL" dirty="0" smtClean="0"/>
              <a:t>Liczba uczestników ogółem wyniosła prawie </a:t>
            </a:r>
            <a:r>
              <a:rPr lang="pl-PL" b="1" dirty="0" smtClean="0"/>
              <a:t>1500 osób.</a:t>
            </a:r>
            <a:r>
              <a:rPr lang="pl-PL" dirty="0" smtClean="0"/>
              <a:t> </a:t>
            </a:r>
            <a:endParaRPr lang="pl-PL" dirty="0" smtClean="0"/>
          </a:p>
          <a:p>
            <a:pPr lvl="0"/>
            <a:endParaRPr lang="pl-PL" dirty="0" smtClean="0"/>
          </a:p>
          <a:p>
            <a:pPr lvl="0"/>
            <a:r>
              <a:rPr lang="pl-PL" b="1" dirty="0" smtClean="0"/>
              <a:t>Instytut Immunologii i Terapii Doświadczalnej PAN </a:t>
            </a:r>
            <a:r>
              <a:rPr lang="pl-PL" dirty="0" smtClean="0"/>
              <a:t>zaprezentował </a:t>
            </a:r>
            <a:r>
              <a:rPr lang="pl-PL" b="1" dirty="0" smtClean="0"/>
              <a:t>50</a:t>
            </a:r>
            <a:r>
              <a:rPr lang="pl-PL" dirty="0" smtClean="0"/>
              <a:t> </a:t>
            </a:r>
            <a:r>
              <a:rPr lang="pl-PL" b="1" dirty="0" smtClean="0"/>
              <a:t>wydarzeń</a:t>
            </a:r>
            <a:r>
              <a:rPr lang="pl-PL" dirty="0" smtClean="0"/>
              <a:t> popularnonaukowych. Liczba uczestników wyniosła ogółem </a:t>
            </a:r>
            <a:r>
              <a:rPr lang="pl-PL" b="1" dirty="0" smtClean="0"/>
              <a:t>450 osób</a:t>
            </a:r>
            <a:r>
              <a:rPr lang="pl-PL" dirty="0" smtClean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Imprezy wg grup tematycznych (dziedzin naukowych)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NAUKI HUMANISTYCZNE</a:t>
            </a:r>
            <a:r>
              <a:rPr lang="pl-PL" dirty="0" smtClean="0"/>
              <a:t> </a:t>
            </a:r>
            <a:r>
              <a:rPr lang="pl-PL" dirty="0" smtClean="0"/>
              <a:t>- odbyło </a:t>
            </a:r>
            <a:r>
              <a:rPr lang="pl-PL" dirty="0" smtClean="0"/>
              <a:t>się 85 spotkań dotyczących języków obcych, kultury innych krajów, literatury, językoznawstwa, mitologii, bibliotekoznawstwa i wielu innych. </a:t>
            </a:r>
          </a:p>
          <a:p>
            <a:pPr lvl="0"/>
            <a:endParaRPr lang="pl-PL" dirty="0" smtClean="0"/>
          </a:p>
          <a:p>
            <a:r>
              <a:rPr lang="pl-PL" b="1" dirty="0" smtClean="0"/>
              <a:t>NAUKI </a:t>
            </a:r>
            <a:r>
              <a:rPr lang="pl-PL" b="1" dirty="0" smtClean="0"/>
              <a:t>INŻYNIERYJNO-TECHNICZNE </a:t>
            </a:r>
            <a:r>
              <a:rPr lang="pl-PL" dirty="0" smtClean="0"/>
              <a:t>–  to </a:t>
            </a:r>
            <a:r>
              <a:rPr lang="pl-PL" dirty="0" smtClean="0"/>
              <a:t>grupa, która liczyła 239 spotkań.</a:t>
            </a:r>
          </a:p>
          <a:p>
            <a:endParaRPr lang="pl-PL" dirty="0" smtClean="0"/>
          </a:p>
          <a:p>
            <a:r>
              <a:rPr lang="pl-PL" b="1" dirty="0" smtClean="0"/>
              <a:t>NAUKI MEDYCZNE I NAUKI O </a:t>
            </a:r>
            <a:r>
              <a:rPr lang="pl-PL" b="1" dirty="0" smtClean="0"/>
              <a:t>ZDROWIU </a:t>
            </a:r>
            <a:r>
              <a:rPr lang="pl-PL" dirty="0" smtClean="0"/>
              <a:t>– </a:t>
            </a:r>
            <a:r>
              <a:rPr lang="pl-PL" dirty="0" smtClean="0"/>
              <a:t>w ramach tej grupy zrealizowano 233 spotkania. </a:t>
            </a:r>
            <a:r>
              <a:rPr lang="pl-PL" dirty="0" smtClean="0"/>
              <a:t>Wiele z </a:t>
            </a:r>
            <a:r>
              <a:rPr lang="pl-PL" dirty="0" smtClean="0"/>
              <a:t>nich dotyczy podstawowych badań lekarskich i interpretacji ich opisów oraz postaw prozdrowotnych.</a:t>
            </a:r>
          </a:p>
          <a:p>
            <a:pPr lvl="0"/>
            <a:endParaRPr lang="pl-PL" dirty="0" smtClean="0"/>
          </a:p>
          <a:p>
            <a:r>
              <a:rPr lang="pl-PL" b="1" dirty="0" smtClean="0"/>
              <a:t>NAUKI ROLNICZE - </a:t>
            </a:r>
            <a:r>
              <a:rPr lang="pl-PL" dirty="0" smtClean="0"/>
              <a:t>w tym roku odbyło się 13 spotkań. Wszystkie zostały przygotowane przez Uniwersytet Przyrodniczy we Wrocławiu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Imprezy wg grup tematycznych (dziedzin naukowych)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NAUKI SPOŁECZNE</a:t>
            </a:r>
            <a:r>
              <a:rPr lang="pl-PL" dirty="0" smtClean="0"/>
              <a:t> </a:t>
            </a:r>
            <a:r>
              <a:rPr lang="pl-PL" dirty="0" smtClean="0"/>
              <a:t>– </a:t>
            </a:r>
            <a:r>
              <a:rPr lang="pl-PL" dirty="0" smtClean="0"/>
              <a:t>ta grupa zawierała 73 spotkania. </a:t>
            </a:r>
          </a:p>
          <a:p>
            <a:pPr lvl="0"/>
            <a:endParaRPr lang="pl-PL" dirty="0" smtClean="0"/>
          </a:p>
          <a:p>
            <a:r>
              <a:rPr lang="pl-PL" b="1" dirty="0" smtClean="0"/>
              <a:t>NAUKI ŚCISŁE I PRZYRODNICZE</a:t>
            </a:r>
            <a:r>
              <a:rPr lang="pl-PL" dirty="0" smtClean="0"/>
              <a:t> </a:t>
            </a:r>
            <a:r>
              <a:rPr lang="pl-PL" dirty="0" smtClean="0"/>
              <a:t>– </a:t>
            </a:r>
            <a:r>
              <a:rPr lang="pl-PL" dirty="0" smtClean="0"/>
              <a:t>to najliczniej reprezentowana grupa tematyczna, znalazło się tutaj aż 382 propozycji. Wiele z nich to widowiskowe i przyciągające zwłaszcza młodzież szkolną eksperymenty, pokazy fizyczne i chemiczne.</a:t>
            </a:r>
          </a:p>
          <a:p>
            <a:endParaRPr lang="pl-PL" dirty="0" smtClean="0"/>
          </a:p>
          <a:p>
            <a:r>
              <a:rPr lang="pl-PL" b="1" dirty="0" smtClean="0"/>
              <a:t>NAUKI TEOLOGICZNE</a:t>
            </a:r>
            <a:r>
              <a:rPr lang="pl-PL" dirty="0" smtClean="0"/>
              <a:t> były reprezentowane przez 3 spotkania przygotowane w murach Papieskiego Wydziału Teologicznego.</a:t>
            </a:r>
          </a:p>
          <a:p>
            <a:pPr lvl="0"/>
            <a:endParaRPr lang="pl-PL" dirty="0" smtClean="0"/>
          </a:p>
          <a:p>
            <a:r>
              <a:rPr lang="pl-PL" b="1" dirty="0" smtClean="0"/>
              <a:t>NAUKI O SZTUCE</a:t>
            </a:r>
            <a:r>
              <a:rPr lang="pl-PL" dirty="0" smtClean="0"/>
              <a:t> </a:t>
            </a:r>
            <a:r>
              <a:rPr lang="pl-PL" dirty="0" smtClean="0"/>
              <a:t>– </a:t>
            </a:r>
            <a:r>
              <a:rPr lang="pl-PL" dirty="0" smtClean="0"/>
              <a:t>jest to grupa w całości poświęcona sztuce. Reprezentacji uczelni artystycznych zaprosili na warsztaty oraz spotkania.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Łącznie </a:t>
            </a:r>
            <a:r>
              <a:rPr lang="pl-PL" dirty="0" smtClean="0"/>
              <a:t>odbyło się 35 wydarzeń w tym panelu tematycznym.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Wydarzenia przygotowane przez Współorganizatorów XXVI DFN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 2023 roku w organizację jubileuszowej edycji DFN włączyli się liczni </a:t>
            </a:r>
            <a:r>
              <a:rPr lang="pl-PL" dirty="0" smtClean="0"/>
              <a:t>współorganizatorzy.</a:t>
            </a:r>
          </a:p>
          <a:p>
            <a:endParaRPr lang="pl-PL" dirty="0" smtClean="0"/>
          </a:p>
          <a:p>
            <a:r>
              <a:rPr lang="pl-PL" dirty="0" smtClean="0"/>
              <a:t>Część Współorganizatorów - Komenda Wojewódzka Policji, Komenda Wojewódzka oraz Miejska Państwowej Straży Pożarnej, Sieć Badawcza Łukasiewicz – PORT Polski Ośrodek Rozwoju Technologii, Dolnośląski Zespół Parków Krajobrazowych, Fundacja </a:t>
            </a:r>
            <a:r>
              <a:rPr lang="pl-PL" dirty="0" err="1" smtClean="0"/>
              <a:t>Amdomed</a:t>
            </a:r>
            <a:r>
              <a:rPr lang="pl-PL" dirty="0" smtClean="0"/>
              <a:t> i </a:t>
            </a:r>
            <a:r>
              <a:rPr lang="pl-PL" dirty="0" err="1" smtClean="0"/>
              <a:t>MPWiK</a:t>
            </a:r>
            <a:r>
              <a:rPr lang="pl-PL" dirty="0" smtClean="0"/>
              <a:t> SA –wzbogaciło ofertę zorganizowanego po raz pierwszy Miasteczka Naukowego, przygotowując pokazy dla odwiedzających rodzin.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Łącznie </a:t>
            </a:r>
            <a:r>
              <a:rPr lang="pl-PL" b="1" dirty="0" smtClean="0"/>
              <a:t>17</a:t>
            </a:r>
            <a:r>
              <a:rPr lang="pl-PL" dirty="0" smtClean="0"/>
              <a:t> współorganizatorów zrealizowało </a:t>
            </a:r>
            <a:r>
              <a:rPr lang="pl-PL" b="1" dirty="0" smtClean="0"/>
              <a:t>70 wydarzeń</a:t>
            </a:r>
            <a:r>
              <a:rPr lang="pl-PL" dirty="0" smtClean="0"/>
              <a:t>, w których wzięło udział </a:t>
            </a:r>
            <a:r>
              <a:rPr lang="pl-PL" b="1" dirty="0" smtClean="0"/>
              <a:t>1112 osób</a:t>
            </a:r>
            <a:r>
              <a:rPr lang="pl-PL" dirty="0" smtClean="0"/>
              <a:t>. Największą popularnością cieszyły się imprezy zorganizowane przez Wyższą Szkołę Prawa (295 osób), Sieć Badawczą PORT Łukasiewicz (207 osób) oraz </a:t>
            </a:r>
            <a:r>
              <a:rPr lang="pl-PL" dirty="0" err="1" smtClean="0"/>
              <a:t>Ewangelikalną</a:t>
            </a:r>
            <a:r>
              <a:rPr lang="pl-PL" dirty="0" smtClean="0"/>
              <a:t> Wyższą Szkołę Teologiczną (150 osób).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r>
              <a:rPr lang="pl-PL" b="1" dirty="0" smtClean="0"/>
              <a:t>Interaktywne pokazy w szkołach 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 raz pierwszy projekt został przeprowadzony w tygodniu poprzedzającym wrocławską edycję Festiwalu tj. w dniach 12-15 września. Jest to wspólny projekt Dolnośląskiego Festiwalu </a:t>
            </a:r>
            <a:r>
              <a:rPr lang="pl-PL" dirty="0" smtClean="0"/>
              <a:t>Nauki i </a:t>
            </a:r>
            <a:r>
              <a:rPr lang="pl-PL" dirty="0" smtClean="0"/>
              <a:t>Departamentu Edukacji Urzędu Miejskiego Wrocławia. Realizowany jest od 2006 roku.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Zaplanowano 75 spotkań, </a:t>
            </a:r>
            <a:r>
              <a:rPr lang="pl-PL" b="1" dirty="0" smtClean="0"/>
              <a:t>łącznie odbyło się ich 86 dla 4 157 uczniów</a:t>
            </a:r>
            <a:r>
              <a:rPr lang="pl-PL" dirty="0" smtClean="0"/>
              <a:t>. Najwięcej pokazów przygotowali </a:t>
            </a:r>
            <a:r>
              <a:rPr lang="pl-PL" dirty="0" smtClean="0"/>
              <a:t>pracownicy i </a:t>
            </a:r>
            <a:r>
              <a:rPr lang="pl-PL" dirty="0" smtClean="0"/>
              <a:t>studenci Politechniki Wrocławskiej (44), następnie Akademii Wojsk Lądowych (15) i Uniwersytetu Przyrodniczego (8). Uniwersytet Medyczny zaprezentował 2 pokazy, a Instytut Immunologii i Terapii Doświadczalnej PAN 4.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r>
              <a:rPr lang="pl-PL" b="1" dirty="0" smtClean="0"/>
              <a:t>DFN w Przylądku Nadziei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 latach nieobecności spowodowanymi pandemią COVID-19, Dolnośląski Festiwal Nauki po raz kolejny przygotował zajęcia przygotowane zostały przez pracowników wrocławskich uczelni dla dzieci z chorobą nowotworową, znajdujących się w Klinice Transplantacji Szpiku, </a:t>
            </a:r>
            <a:r>
              <a:rPr lang="pl-PL" dirty="0" smtClean="0"/>
              <a:t>Onkologii i </a:t>
            </a:r>
            <a:r>
              <a:rPr lang="pl-PL" dirty="0" smtClean="0"/>
              <a:t>Hematologii Dziecięcej. W dniach 18-22 września przeprowadzono sześć zajęć popularyzujących naukę:</a:t>
            </a:r>
          </a:p>
          <a:p>
            <a:endParaRPr lang="pl-PL" dirty="0" smtClean="0"/>
          </a:p>
          <a:p>
            <a:pPr lvl="0"/>
            <a:r>
              <a:rPr lang="pl-PL" b="1" dirty="0" err="1" smtClean="0"/>
              <a:t>Ukule-love</a:t>
            </a:r>
            <a:r>
              <a:rPr lang="pl-PL" b="1" dirty="0" smtClean="0"/>
              <a:t> laboratorium dla </a:t>
            </a:r>
            <a:r>
              <a:rPr lang="pl-PL" b="1" dirty="0" smtClean="0"/>
              <a:t>najmłodszych</a:t>
            </a:r>
            <a:r>
              <a:rPr lang="pl-PL" dirty="0" smtClean="0"/>
              <a:t> </a:t>
            </a:r>
            <a:r>
              <a:rPr lang="pl-PL" dirty="0" smtClean="0"/>
              <a:t>AMKL</a:t>
            </a:r>
            <a:endParaRPr lang="pl-PL" dirty="0" smtClean="0"/>
          </a:p>
          <a:p>
            <a:pPr lvl="0"/>
            <a:r>
              <a:rPr lang="pl-PL" b="1" dirty="0" smtClean="0"/>
              <a:t>Temat-rzeka</a:t>
            </a:r>
            <a:r>
              <a:rPr lang="pl-PL" dirty="0" smtClean="0"/>
              <a:t> </a:t>
            </a:r>
            <a:r>
              <a:rPr lang="pl-PL" dirty="0" err="1" smtClean="0"/>
              <a:t>UPWr</a:t>
            </a:r>
            <a:endParaRPr lang="pl-PL" dirty="0" smtClean="0"/>
          </a:p>
          <a:p>
            <a:pPr lvl="0"/>
            <a:r>
              <a:rPr lang="pl-PL" b="1" dirty="0" smtClean="0"/>
              <a:t>Barwy, światło i bąbelki – chemiczna </a:t>
            </a:r>
            <a:r>
              <a:rPr lang="pl-PL" b="1" dirty="0" smtClean="0"/>
              <a:t>kuchnia</a:t>
            </a:r>
            <a:r>
              <a:rPr lang="pl-PL" dirty="0" smtClean="0"/>
              <a:t> </a:t>
            </a:r>
            <a:r>
              <a:rPr lang="pl-PL" dirty="0" smtClean="0"/>
              <a:t>UEW</a:t>
            </a:r>
            <a:endParaRPr lang="pl-PL" dirty="0" smtClean="0"/>
          </a:p>
          <a:p>
            <a:pPr lvl="0"/>
            <a:r>
              <a:rPr lang="pl-PL" b="1" dirty="0" smtClean="0"/>
              <a:t>Umundurowanie i wyposażenie żołnierza na współczesnym polu </a:t>
            </a:r>
            <a:r>
              <a:rPr lang="pl-PL" b="1" dirty="0" smtClean="0"/>
              <a:t>walki</a:t>
            </a:r>
            <a:r>
              <a:rPr lang="pl-PL" dirty="0" smtClean="0"/>
              <a:t> </a:t>
            </a:r>
            <a:r>
              <a:rPr lang="pl-PL" dirty="0" smtClean="0"/>
              <a:t>AWL</a:t>
            </a:r>
            <a:endParaRPr lang="pl-PL" dirty="0" smtClean="0"/>
          </a:p>
          <a:p>
            <a:pPr lvl="0"/>
            <a:r>
              <a:rPr lang="pl-PL" b="1" dirty="0" smtClean="0"/>
              <a:t>Dlaczego myjemy i dezynfekujemy ręce? Zobacz jak skutecznie pozbyć się bakterii z </a:t>
            </a:r>
            <a:r>
              <a:rPr lang="pl-PL" b="1" dirty="0" smtClean="0"/>
              <a:t>rąk</a:t>
            </a:r>
            <a:r>
              <a:rPr lang="pl-PL" dirty="0" smtClean="0"/>
              <a:t> </a:t>
            </a:r>
            <a:r>
              <a:rPr lang="pl-PL" dirty="0" smtClean="0"/>
              <a:t>UMW</a:t>
            </a:r>
            <a:endParaRPr lang="pl-PL" dirty="0" smtClean="0"/>
          </a:p>
          <a:p>
            <a:pPr lvl="0"/>
            <a:r>
              <a:rPr lang="pl-PL" b="1" dirty="0" smtClean="0"/>
              <a:t>Wirtualne laboratorium drogą do realnego działania na rzecz </a:t>
            </a:r>
            <a:r>
              <a:rPr lang="pl-PL" b="1" dirty="0" smtClean="0"/>
              <a:t>bezpieczeństwa</a:t>
            </a:r>
            <a:r>
              <a:rPr lang="pl-PL" dirty="0" smtClean="0"/>
              <a:t> </a:t>
            </a:r>
            <a:r>
              <a:rPr lang="pl-PL" dirty="0" err="1" smtClean="0"/>
              <a:t>UPWr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pl-PL" dirty="0" smtClean="0"/>
              <a:t>ORGANIZATORZY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1412776"/>
            <a:ext cx="7344816" cy="4824536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Uniwersytet Wrocławski 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Politechnika Wrocławska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Uniwersytet Ekonomiczny we Wrocławiu 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Uniwersytet Medyczny im. Piastów Śląskich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Uniwersytet Przyrodniczy we Wrocławiu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Akademia Wychowania Fizycznego we Wrocławiu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Akademia Sztuk Pięknych im. Eugeniusza Gepperta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Akademia Sztuk Teatralnych im. Stanisława Wyspiańskiego w Krakowie, Filia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Akademia Muzyczna im. Karola Lipińskiego we Wrocławiu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Papieski Wydział Teologiczny we Wrocławiu 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Akademia Wojsk Lądowych im. Tadeusza Kościuszki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Instytut Immunologii i Terapii Doświadczalnej im Ludwika Hirszfelda Polskiej Akademii Nauk </a:t>
            </a:r>
            <a:r>
              <a:rPr lang="pl-PL" dirty="0" smtClean="0">
                <a:solidFill>
                  <a:schemeClr val="tx1"/>
                </a:solidFill>
              </a:rPr>
              <a:t> we </a:t>
            </a:r>
            <a:r>
              <a:rPr lang="pl-PL" dirty="0" smtClean="0">
                <a:solidFill>
                  <a:schemeClr val="tx1"/>
                </a:solidFill>
              </a:rPr>
              <a:t>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Instytut Niskich Temperatur i Badań Strukturalnych im. Włodzimierza Trzebiatowskiego </a:t>
            </a:r>
            <a:r>
              <a:rPr lang="pl-PL" dirty="0" smtClean="0">
                <a:solidFill>
                  <a:schemeClr val="tx1"/>
                </a:solidFill>
              </a:rPr>
              <a:t> we </a:t>
            </a:r>
            <a:r>
              <a:rPr lang="pl-PL" dirty="0" smtClean="0">
                <a:solidFill>
                  <a:schemeClr val="tx1"/>
                </a:solidFill>
              </a:rPr>
              <a:t>Wrocławiu Polskiej Akademii Nauk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pPr hangingPunct="0"/>
            <a:r>
              <a:rPr lang="pl-PL" b="1" dirty="0" smtClean="0"/>
              <a:t>Edycja regionalna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dirty="0" smtClean="0"/>
              <a:t>26-27 września w Legnicy</a:t>
            </a:r>
          </a:p>
          <a:p>
            <a:pPr lvl="0"/>
            <a:r>
              <a:rPr lang="pl-PL" dirty="0" smtClean="0"/>
              <a:t>28-28 września w Dzierżoniowie</a:t>
            </a:r>
          </a:p>
          <a:p>
            <a:pPr lvl="0"/>
            <a:r>
              <a:rPr lang="pl-PL" dirty="0" smtClean="0"/>
              <a:t>2-4 października w Głogowie</a:t>
            </a:r>
          </a:p>
          <a:p>
            <a:pPr lvl="0"/>
            <a:r>
              <a:rPr lang="pl-PL" dirty="0" smtClean="0"/>
              <a:t>5-6 października w Bystrzycy Kłodzkiej</a:t>
            </a:r>
          </a:p>
          <a:p>
            <a:pPr lvl="0"/>
            <a:r>
              <a:rPr lang="pl-PL" dirty="0" smtClean="0"/>
              <a:t>9-10 października w Jeleniej Górze</a:t>
            </a:r>
          </a:p>
          <a:p>
            <a:pPr lvl="0"/>
            <a:r>
              <a:rPr lang="pl-PL" dirty="0" smtClean="0"/>
              <a:t>10-12 października w Ząbkowicach Śląskich</a:t>
            </a:r>
          </a:p>
          <a:p>
            <a:pPr lvl="0"/>
            <a:r>
              <a:rPr lang="pl-PL" dirty="0" smtClean="0"/>
              <a:t>17-18 października w Lubinie i Polkowicach</a:t>
            </a:r>
          </a:p>
          <a:p>
            <a:pPr lvl="0"/>
            <a:r>
              <a:rPr lang="pl-PL" dirty="0" smtClean="0"/>
              <a:t>19-20 października w Bolesławcu</a:t>
            </a:r>
          </a:p>
          <a:p>
            <a:pPr lvl="0"/>
            <a:r>
              <a:rPr lang="pl-PL" dirty="0" smtClean="0"/>
              <a:t>21-24 października w Zgorzelcu</a:t>
            </a:r>
          </a:p>
          <a:p>
            <a:pPr lvl="0"/>
            <a:r>
              <a:rPr lang="pl-PL" dirty="0" smtClean="0"/>
              <a:t>23-27 października w </a:t>
            </a:r>
            <a:r>
              <a:rPr lang="pl-PL" dirty="0" smtClean="0"/>
              <a:t>Wałbrzychu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Zorganizowano imponującą liczbę </a:t>
            </a:r>
            <a:r>
              <a:rPr lang="pl-PL" b="1" dirty="0" smtClean="0"/>
              <a:t>567 wydarzeń popularnonaukowych</a:t>
            </a:r>
            <a:r>
              <a:rPr lang="pl-PL" dirty="0" smtClean="0"/>
              <a:t>, które przyciągnęły </a:t>
            </a:r>
            <a:r>
              <a:rPr lang="pl-PL" b="1" dirty="0" smtClean="0"/>
              <a:t>25 351 uczestników</a:t>
            </a:r>
            <a:r>
              <a:rPr lang="pl-PL" dirty="0" smtClean="0"/>
              <a:t>, pokazując nieprzerwany entuzjazm</a:t>
            </a:r>
            <a:br>
              <a:rPr lang="pl-PL" dirty="0" smtClean="0"/>
            </a:br>
            <a:r>
              <a:rPr lang="pl-PL" dirty="0" smtClean="0"/>
              <a:t>i zainteresowanie nauką wśród mieszkańców regionu.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pPr hangingPunct="0"/>
            <a:r>
              <a:rPr lang="pl-PL" b="1" dirty="0" smtClean="0"/>
              <a:t>Edycja regionalna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Legnica (26-27.09.2023): </a:t>
            </a:r>
            <a:r>
              <a:rPr lang="pl-PL" dirty="0" smtClean="0"/>
              <a:t>łącznie, w ramach XXVI Dolnośląskiego Festiwalu w ciągu dwóch dni legnickiej edycji zrealizowano </a:t>
            </a:r>
            <a:r>
              <a:rPr lang="pl-PL" b="1" dirty="0" smtClean="0"/>
              <a:t>23 imprezy popularnonaukowe</a:t>
            </a:r>
            <a:r>
              <a:rPr lang="pl-PL" dirty="0" smtClean="0"/>
              <a:t>, których głównym organizatorem była Filia Politechniki Wrocławskiej, a dodatkowe wydarzenia obyły się w innych placówkach oświatowych: I </a:t>
            </a:r>
            <a:r>
              <a:rPr lang="pl-PL" dirty="0" err="1" smtClean="0"/>
              <a:t>i</a:t>
            </a:r>
            <a:r>
              <a:rPr lang="pl-PL" dirty="0" smtClean="0"/>
              <a:t> II LO, Zespole Szkół Budowlanych i Zespole Szkół Samochodowych w Legnicy.</a:t>
            </a:r>
          </a:p>
          <a:p>
            <a:r>
              <a:rPr lang="pl-PL" b="1" dirty="0" smtClean="0"/>
              <a:t>Frekwencja</a:t>
            </a:r>
            <a:r>
              <a:rPr lang="pl-PL" dirty="0" smtClean="0"/>
              <a:t> wyniosła ogółem </a:t>
            </a:r>
            <a:r>
              <a:rPr lang="pl-PL" b="1" dirty="0" smtClean="0"/>
              <a:t>850 osób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b="1" dirty="0" smtClean="0"/>
              <a:t>Dzierżoniów (28-29.09.2023): </a:t>
            </a:r>
            <a:r>
              <a:rPr lang="pl-PL" dirty="0" smtClean="0"/>
              <a:t>w wykładach organizowanych w ramach XXVI DFN wzięły udział wszystkie dzierżoniowskie szkoły podstawowe i średnie oraz Liceum Ogólnokształcące z Bielawy </a:t>
            </a:r>
            <a:r>
              <a:rPr lang="pl-PL" dirty="0" smtClean="0"/>
              <a:t>i </a:t>
            </a:r>
            <a:r>
              <a:rPr lang="pl-PL" dirty="0" smtClean="0"/>
              <a:t>Szkoła Podstawowa z Pieszyc. Łącznie zorganizowano aż </a:t>
            </a:r>
            <a:r>
              <a:rPr lang="pl-PL" b="1" dirty="0" smtClean="0"/>
              <a:t>27 wydarzeń popularnonaukowych</a:t>
            </a:r>
            <a:r>
              <a:rPr lang="pl-PL" dirty="0" smtClean="0"/>
              <a:t>. Ponadto w Centrum Badawczym „</a:t>
            </a:r>
            <a:r>
              <a:rPr lang="pl-PL" dirty="0" err="1" smtClean="0"/>
              <a:t>Selena</a:t>
            </a:r>
            <a:r>
              <a:rPr lang="pl-PL" dirty="0" smtClean="0"/>
              <a:t>” odbył się Wykład Inauguracyjny, a po nim zgromadzona młodzież i zaproszeni goście mieli możliwość zwiedzenia laboratoria „Seleny”.</a:t>
            </a:r>
          </a:p>
          <a:p>
            <a:r>
              <a:rPr lang="pl-PL" b="1" dirty="0" smtClean="0"/>
              <a:t>Frekwencja</a:t>
            </a:r>
            <a:r>
              <a:rPr lang="pl-PL" dirty="0" smtClean="0"/>
              <a:t> wyniosła </a:t>
            </a:r>
            <a:r>
              <a:rPr lang="pl-PL" b="1" dirty="0" smtClean="0"/>
              <a:t>1 684 osoby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pPr hangingPunct="0"/>
            <a:r>
              <a:rPr lang="pl-PL" b="1" dirty="0" smtClean="0"/>
              <a:t>Edycja regionalna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Głogów (2-4.10.2023): </a:t>
            </a:r>
            <a:r>
              <a:rPr lang="pl-PL" dirty="0" smtClean="0"/>
              <a:t>W ramach XXVI Dolnośląskiego Festiwalu Nauki zorganizowano w Głogowie aż </a:t>
            </a:r>
            <a:r>
              <a:rPr lang="pl-PL" b="1" dirty="0" smtClean="0"/>
              <a:t>173 wydarzenia popularnonaukowe</a:t>
            </a:r>
            <a:r>
              <a:rPr lang="pl-PL" dirty="0" smtClean="0"/>
              <a:t>, z czego 21 z nich zorganizowanych było przez wrocławskie wyższe uczelnie publiczne. Wszystkie zaplanowane imprezy odbyły się zgodnie z założonym programem.</a:t>
            </a:r>
          </a:p>
          <a:p>
            <a:r>
              <a:rPr lang="pl-PL" b="1" dirty="0" smtClean="0"/>
              <a:t>Frekwencja </a:t>
            </a:r>
            <a:r>
              <a:rPr lang="pl-PL" dirty="0" smtClean="0"/>
              <a:t>wyniosła ogółem aż </a:t>
            </a:r>
            <a:r>
              <a:rPr lang="pl-PL" b="1" dirty="0" smtClean="0"/>
              <a:t>5 400 osób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b="1" dirty="0" smtClean="0"/>
              <a:t>Bystrzyca Kłodzka / Ziemia Kłodzka (05-06.10.2023):</a:t>
            </a:r>
            <a:r>
              <a:rPr lang="pl-PL" dirty="0" smtClean="0"/>
              <a:t> w ramach XXVI edycji Dolnośląskiego Festiwalu Nauki na Ziemi Kłodzkiej odbyło się </a:t>
            </a:r>
            <a:r>
              <a:rPr lang="pl-PL" b="1" dirty="0" smtClean="0"/>
              <a:t>120 imprez popularnonaukowych</a:t>
            </a:r>
            <a:r>
              <a:rPr lang="pl-PL" dirty="0" smtClean="0"/>
              <a:t>. Była to już XV edycja </a:t>
            </a:r>
            <a:r>
              <a:rPr lang="pl-PL" dirty="0" smtClean="0"/>
              <a:t>DFN w </a:t>
            </a:r>
            <a:r>
              <a:rPr lang="pl-PL" dirty="0" smtClean="0"/>
              <a:t>tym </a:t>
            </a:r>
            <a:r>
              <a:rPr lang="pl-PL" dirty="0" smtClean="0"/>
              <a:t>regionie. Panel </a:t>
            </a:r>
            <a:r>
              <a:rPr lang="pl-PL" dirty="0" smtClean="0"/>
              <a:t>został rozszerzony. Dotychczasowa nazwa Bystrzyca Kłodzka” zostanie zastąpiona nazwą „Ziemia Kłodzka” ze względu na tak duże zainteresowanie i działania organizacyjne innych miast w tym regionie, w tym </a:t>
            </a:r>
            <a:r>
              <a:rPr lang="pl-PL" dirty="0" smtClean="0"/>
              <a:t>szczególnie w </a:t>
            </a:r>
            <a:r>
              <a:rPr lang="pl-PL" dirty="0" smtClean="0"/>
              <a:t>Międzylesiu i Szczytnej.</a:t>
            </a:r>
          </a:p>
          <a:p>
            <a:r>
              <a:rPr lang="pl-PL" b="1" dirty="0" smtClean="0"/>
              <a:t>Frekwencja</a:t>
            </a:r>
            <a:r>
              <a:rPr lang="pl-PL" dirty="0" smtClean="0"/>
              <a:t> wyniosła w przybliżeniu </a:t>
            </a:r>
            <a:r>
              <a:rPr lang="pl-PL" b="1" dirty="0" smtClean="0"/>
              <a:t>3 600 osób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pPr hangingPunct="0"/>
            <a:r>
              <a:rPr lang="pl-PL" b="1" dirty="0" smtClean="0"/>
              <a:t>Edycja regionalna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Jelenia Góra (9-10.10.2023): </a:t>
            </a:r>
            <a:r>
              <a:rPr lang="pl-PL" dirty="0" smtClean="0"/>
              <a:t>łącznie w ramach XXVI Dolnośląskiego Festiwalu Nauki zorganizowano w Jeleniej Górze </a:t>
            </a:r>
            <a:r>
              <a:rPr lang="pl-PL" b="1" dirty="0" smtClean="0"/>
              <a:t>20 wydarzeń popularnonaukowych</a:t>
            </a:r>
            <a:r>
              <a:rPr lang="pl-PL" dirty="0" smtClean="0"/>
              <a:t>, w których realizacji wsparcia udzieliły zarówno: Zespół Szkół Ogólnokształcących i Technicznych w Jeleniej Górze, Filia Uniwersytetu Ekonomicznego jak i Filia Politechniki Wrocławskiej w Jeleniej Górze. </a:t>
            </a:r>
          </a:p>
          <a:p>
            <a:r>
              <a:rPr lang="pl-PL" b="1" dirty="0" smtClean="0"/>
              <a:t>Frekwencja </a:t>
            </a:r>
            <a:r>
              <a:rPr lang="pl-PL" dirty="0" smtClean="0"/>
              <a:t>wyniosła ogółem </a:t>
            </a:r>
            <a:r>
              <a:rPr lang="pl-PL" b="1" dirty="0" smtClean="0"/>
              <a:t>1 800 osób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b="1" dirty="0" smtClean="0"/>
              <a:t>Ząbkowice Śląskie (10-12.10.2023): </a:t>
            </a:r>
            <a:r>
              <a:rPr lang="pl-PL" dirty="0" smtClean="0"/>
              <a:t>Zajęcia ząbkowickiej edycji XXVI DFN obejmowały swoim zasięgiem trzy gminy powiatu: imprezy popularnonaukowe odbywały się w Ząbkowicach Śląskich, Ziębicach, Kamieńcu Ząbkowickim, Zwróconej, Szklarach i Złotym Stoku. Podczas tegorocznej edycji regionalnej przeprowadzono ogółem </a:t>
            </a:r>
            <a:r>
              <a:rPr lang="pl-PL" b="1" dirty="0" smtClean="0"/>
              <a:t>73 wydarzenia festiwalowe</a:t>
            </a:r>
            <a:r>
              <a:rPr lang="pl-PL" dirty="0" smtClean="0"/>
              <a:t> (47 w Ząbkowicach Śl., </a:t>
            </a:r>
            <a:br>
              <a:rPr lang="pl-PL" dirty="0" smtClean="0"/>
            </a:br>
            <a:r>
              <a:rPr lang="pl-PL" dirty="0" smtClean="0"/>
              <a:t>16 w Ziębicach, 6 w Kamieńcu Ząbkowickim, 4 inne).</a:t>
            </a:r>
          </a:p>
          <a:p>
            <a:r>
              <a:rPr lang="pl-PL" b="1" dirty="0" smtClean="0"/>
              <a:t>Frekwencja </a:t>
            </a:r>
            <a:r>
              <a:rPr lang="pl-PL" dirty="0" smtClean="0"/>
              <a:t> </a:t>
            </a:r>
            <a:r>
              <a:rPr lang="pl-PL" b="1" dirty="0" smtClean="0"/>
              <a:t>wyniosła 3 950 osób</a:t>
            </a:r>
            <a:r>
              <a:rPr lang="pl-PL" dirty="0" smtClean="0"/>
              <a:t> (ok. 3500 w Ząbkowicach i ok. 450 w Ziębicach</a:t>
            </a:r>
            <a:r>
              <a:rPr lang="pl-PL" dirty="0" smtClean="0"/>
              <a:t>).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pPr hangingPunct="0"/>
            <a:r>
              <a:rPr lang="pl-PL" b="1" dirty="0" smtClean="0"/>
              <a:t>Edycja regionalna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Lubin-Polkowice (17-18.10.2023): </a:t>
            </a:r>
            <a:r>
              <a:rPr lang="pl-PL" dirty="0" smtClean="0"/>
              <a:t>zgodnie z programem XXVI DFN w Lubinie zrealizowano </a:t>
            </a:r>
            <a:r>
              <a:rPr lang="pl-PL" dirty="0" smtClean="0"/>
              <a:t> </a:t>
            </a:r>
            <a:r>
              <a:rPr lang="pl-PL" b="1" dirty="0" smtClean="0"/>
              <a:t>47 </a:t>
            </a:r>
            <a:r>
              <a:rPr lang="pl-PL" b="1" dirty="0" smtClean="0"/>
              <a:t>spotkań z nauką</a:t>
            </a:r>
            <a:r>
              <a:rPr lang="pl-PL" dirty="0" smtClean="0"/>
              <a:t> (wykłady, pokazy i warsztaty) jednocześnie w trzech instytucjach: Centrum Kultury „Muza”, Ogrodzie Zoologicznym w Lubinie oraz na Uczelni Jana Wyżykowskiego Filia </a:t>
            </a:r>
            <a:r>
              <a:rPr lang="pl-PL" dirty="0" smtClean="0"/>
              <a:t> w </a:t>
            </a:r>
            <a:r>
              <a:rPr lang="pl-PL" dirty="0" smtClean="0"/>
              <a:t>Lublinie. Na uroczystą inaugurację lubińskiej XXVI edycji DFN zaproszeni zostali znani popularyzatorzy „</a:t>
            </a:r>
            <a:r>
              <a:rPr lang="pl-PL" dirty="0" err="1" smtClean="0"/>
              <a:t>Heweliusze</a:t>
            </a:r>
            <a:r>
              <a:rPr lang="pl-PL" dirty="0" smtClean="0"/>
              <a:t> Nauki”, którzy zaprezentowali pokaz fizyczno-matematyczny „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Rubber</a:t>
            </a:r>
            <a:r>
              <a:rPr lang="pl-PL" dirty="0" smtClean="0"/>
              <a:t> </a:t>
            </a:r>
            <a:r>
              <a:rPr lang="pl-PL" dirty="0" err="1" smtClean="0"/>
              <a:t>Duck</a:t>
            </a:r>
            <a:r>
              <a:rPr lang="pl-PL" dirty="0" smtClean="0"/>
              <a:t> Show” nagrodzony w ESSC 2002. Ponadto, XXVI Dolnośląski Festiwal Nauki </a:t>
            </a:r>
            <a:br>
              <a:rPr lang="pl-PL" dirty="0" smtClean="0"/>
            </a:br>
            <a:r>
              <a:rPr lang="pl-PL" dirty="0" smtClean="0"/>
              <a:t>w Lubinie uatrakcyjniony został przez obecność mobilnego laboratorium „</a:t>
            </a:r>
            <a:r>
              <a:rPr lang="pl-PL" dirty="0" err="1" smtClean="0"/>
              <a:t>Naukobus</a:t>
            </a:r>
            <a:r>
              <a:rPr lang="pl-PL" dirty="0" smtClean="0"/>
              <a:t>” oraz przenośne planetarium „Bajkonur”. W Polkowicach zorganizowane zostały imprezy popularnonaukowe zrealizowane we współpracy z Centrum Kultury Muza w Lubinie oraz Uczelni Jana Wyżykowskiego </a:t>
            </a:r>
            <a:br>
              <a:rPr lang="pl-PL" dirty="0" smtClean="0"/>
            </a:br>
            <a:r>
              <a:rPr lang="pl-PL" dirty="0" smtClean="0"/>
              <a:t>w Polkowicach, jak i Wydziałem Zamiejscowym UJW w Lubinie.</a:t>
            </a:r>
          </a:p>
          <a:p>
            <a:r>
              <a:rPr lang="pl-PL" b="1" dirty="0" smtClean="0"/>
              <a:t>Frekwencja</a:t>
            </a:r>
            <a:r>
              <a:rPr lang="pl-PL" dirty="0" smtClean="0"/>
              <a:t> wyniosła łącznie </a:t>
            </a:r>
            <a:r>
              <a:rPr lang="pl-PL" b="1" dirty="0" smtClean="0"/>
              <a:t>4 822</a:t>
            </a:r>
            <a:r>
              <a:rPr lang="pl-PL" dirty="0" smtClean="0"/>
              <a:t> </a:t>
            </a:r>
            <a:r>
              <a:rPr lang="pl-PL" b="1" dirty="0" smtClean="0"/>
              <a:t>osób</a:t>
            </a:r>
            <a:r>
              <a:rPr lang="pl-PL" dirty="0" smtClean="0"/>
              <a:t> (4 213 w Lubinie i 609 w Polkowicach).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pPr hangingPunct="0"/>
            <a:r>
              <a:rPr lang="pl-PL" b="1" dirty="0" smtClean="0"/>
              <a:t>Edycja regionalna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Bolesławiec (19-20.10.2023): </a:t>
            </a:r>
            <a:r>
              <a:rPr lang="pl-PL" dirty="0" smtClean="0"/>
              <a:t>w ramach bolesławieckiej edycji XXVI DFN odbyło się </a:t>
            </a:r>
            <a:r>
              <a:rPr lang="pl-PL" b="1" dirty="0" smtClean="0"/>
              <a:t>15 </a:t>
            </a:r>
            <a:r>
              <a:rPr lang="pl-PL" b="1" dirty="0" smtClean="0"/>
              <a:t>spotkań z nauką</a:t>
            </a:r>
            <a:r>
              <a:rPr lang="pl-PL" dirty="0" smtClean="0"/>
              <a:t>: wykładów, warsztat literacki z pisarką, warsztat z astrofotografii, pokaz robotów, pokazy w mobilnym planetarium „</a:t>
            </a:r>
            <a:r>
              <a:rPr lang="pl-PL" dirty="0" err="1" smtClean="0"/>
              <a:t>Planetobus</a:t>
            </a:r>
            <a:r>
              <a:rPr lang="pl-PL" dirty="0" smtClean="0"/>
              <a:t>” oraz warsztaty astronomiczne. Dodatkowo </a:t>
            </a:r>
            <a:r>
              <a:rPr lang="pl-PL" dirty="0" smtClean="0"/>
              <a:t> </a:t>
            </a:r>
            <a:r>
              <a:rPr lang="pl-PL" dirty="0" smtClean="0"/>
              <a:t>w I LO powstała wystawa astrofotografii autorstwa Mateusza Wilka. Większość wydarzeń odbyła się w salach I LO, natomiast </a:t>
            </a:r>
            <a:r>
              <a:rPr lang="pl-PL" dirty="0" err="1" smtClean="0"/>
              <a:t>Planetobus</a:t>
            </a:r>
            <a:r>
              <a:rPr lang="pl-PL" dirty="0" smtClean="0"/>
              <a:t> i warsztaty astronomiczne miały miejsce w Miejskiej Bibliotece Publicznej „Centrum Wiedzy”. Niestety nie odbyła się wycieczka historyczna po mieście – prowadzący odwołał zajęcia z powodu pracy zawodowej. W czasie trwania imprezy w szkole funkcjonowała kawiarenka naukowa, w której prelegenci mogli spotkać się z uczniami przy kawie </a:t>
            </a:r>
            <a:br>
              <a:rPr lang="pl-PL" dirty="0" smtClean="0"/>
            </a:br>
            <a:r>
              <a:rPr lang="pl-PL" dirty="0" smtClean="0"/>
              <a:t>i ciastku i dyskutować na tematy związane z prowadzonymi przez nich wykładami bądź innymi zagadnieniami naukowymi.</a:t>
            </a:r>
          </a:p>
          <a:p>
            <a:r>
              <a:rPr lang="pl-PL" b="1" dirty="0" smtClean="0"/>
              <a:t>Frekwencja</a:t>
            </a:r>
            <a:r>
              <a:rPr lang="pl-PL" dirty="0" smtClean="0"/>
              <a:t> wyniosła </a:t>
            </a:r>
            <a:r>
              <a:rPr lang="pl-PL" b="1" dirty="0" smtClean="0"/>
              <a:t>1 100 osób</a:t>
            </a:r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pPr hangingPunct="0"/>
            <a:r>
              <a:rPr lang="pl-PL" b="1" dirty="0" smtClean="0"/>
              <a:t>Edycja regionalna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060848"/>
            <a:ext cx="7704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Zgorzelec (21-24.10.2023): </a:t>
            </a:r>
            <a:r>
              <a:rPr lang="pl-PL" dirty="0" smtClean="0"/>
              <a:t>Zorganizowano </a:t>
            </a:r>
            <a:r>
              <a:rPr lang="pl-PL" b="1" dirty="0" smtClean="0"/>
              <a:t>14 wydarzeń popularnonaukowych</a:t>
            </a:r>
            <a:r>
              <a:rPr lang="pl-PL" dirty="0" smtClean="0"/>
              <a:t> cieszących się dużym powodzeniem. </a:t>
            </a:r>
            <a:r>
              <a:rPr lang="pl-PL" dirty="0" smtClean="0"/>
              <a:t>Największym </a:t>
            </a:r>
            <a:r>
              <a:rPr lang="pl-PL" dirty="0" smtClean="0"/>
              <a:t>zainteresowaniem cieszył się seans w Obserwatorium Astronomicznym, a Festiwal zainaugurowany został wystawą filatelistyczną pt. „Kosmos Mikołaja Kopernika, udostępnioną przez Muzeum Poczty i Telekomunikacji we Wrocławiu.</a:t>
            </a:r>
          </a:p>
          <a:p>
            <a:r>
              <a:rPr lang="pl-PL" b="1" dirty="0" smtClean="0"/>
              <a:t>Frekwencja </a:t>
            </a:r>
            <a:r>
              <a:rPr lang="pl-PL" dirty="0" smtClean="0"/>
              <a:t>wyniosła </a:t>
            </a:r>
            <a:r>
              <a:rPr lang="pl-PL" b="1" dirty="0" smtClean="0"/>
              <a:t>545 </a:t>
            </a:r>
            <a:r>
              <a:rPr lang="pl-PL" b="1" dirty="0" smtClean="0"/>
              <a:t>osób</a:t>
            </a:r>
          </a:p>
          <a:p>
            <a:endParaRPr lang="pl-PL" b="1" dirty="0" smtClean="0"/>
          </a:p>
          <a:p>
            <a:r>
              <a:rPr lang="pl-PL" b="1" dirty="0" smtClean="0"/>
              <a:t>Wałbrzych (23-27.10.2023): </a:t>
            </a:r>
            <a:r>
              <a:rPr lang="pl-PL" dirty="0" smtClean="0"/>
              <a:t>Urząd Miejski w Wałbrzychu wraz z Biurem Edukacji i Spraw Społecznych we współpracy z Powiatową i Miejską Biblioteką Publiczną „Biblioteka pod Atlantami” oraz kilkunastoma miejskimi placówkami oświatowymi zorganizowały </a:t>
            </a:r>
            <a:r>
              <a:rPr lang="pl-PL" b="1" dirty="0" smtClean="0"/>
              <a:t>55 wydarzeń popularnonaukowych</a:t>
            </a:r>
            <a:r>
              <a:rPr lang="pl-PL" dirty="0" smtClean="0"/>
              <a:t>. W organizację wałbrzyskiej edycji XXVI DFN włączyły się również Akademia Nauk Stosowanych Angelusa </a:t>
            </a:r>
            <a:r>
              <a:rPr lang="pl-PL" dirty="0" err="1" smtClean="0"/>
              <a:t>Silesiusa</a:t>
            </a:r>
            <a:r>
              <a:rPr lang="pl-PL" dirty="0" smtClean="0"/>
              <a:t> w Wałbrzychu i Dolnośląski Ośrodek Doskonalenia Nauczycieli filia w Wałbrzychu.</a:t>
            </a:r>
          </a:p>
          <a:p>
            <a:r>
              <a:rPr lang="pl-PL" b="1" dirty="0" smtClean="0"/>
              <a:t>Frekwencja</a:t>
            </a:r>
            <a:r>
              <a:rPr lang="pl-PL" dirty="0" smtClean="0"/>
              <a:t> wyniosła </a:t>
            </a:r>
            <a:r>
              <a:rPr lang="pl-PL" b="1" dirty="0" smtClean="0"/>
              <a:t>1 600 uczestników</a:t>
            </a:r>
            <a:r>
              <a:rPr lang="pl-PL" dirty="0" smtClean="0"/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Do głównych celów Dolnośląskiego Festiwalu Nauki należą: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2420888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b="1" dirty="0" smtClean="0"/>
              <a:t>kształtowanie społeczeństwa poprzez rozszerzenie dostępu do wiedzy </a:t>
            </a:r>
            <a:endParaRPr lang="pl-PL" b="1" dirty="0" smtClean="0"/>
          </a:p>
          <a:p>
            <a:pPr lvl="0"/>
            <a:endParaRPr lang="pl-PL" dirty="0" smtClean="0"/>
          </a:p>
          <a:p>
            <a:pPr lvl="0"/>
            <a:r>
              <a:rPr lang="pl-PL" b="1" dirty="0" smtClean="0"/>
              <a:t>zaspokajanie zbiorowych potrzeb społeczności lokalnej poprzez upowszechnianie  dokonań wrocławskiego środowiska </a:t>
            </a:r>
            <a:r>
              <a:rPr lang="pl-PL" b="1" dirty="0" smtClean="0"/>
              <a:t>akademickiego</a:t>
            </a:r>
          </a:p>
          <a:p>
            <a:pPr lvl="0"/>
            <a:endParaRPr lang="pl-PL" dirty="0" smtClean="0"/>
          </a:p>
          <a:p>
            <a:pPr lvl="0"/>
            <a:r>
              <a:rPr lang="pl-PL" b="1" dirty="0" smtClean="0"/>
              <a:t>integracja środowisk naukowych, kulturotwórczych i biznesowych wokół idei upowszechniania wiedzy, służąca promocji miasta Wrocławia jako centrum kultury, nauki i sztuki </a:t>
            </a:r>
            <a:endParaRPr lang="pl-PL" b="1" dirty="0" smtClean="0"/>
          </a:p>
          <a:p>
            <a:pPr lvl="0"/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</a:t>
            </a:r>
            <a:r>
              <a:rPr lang="pl-PL" dirty="0" smtClean="0"/>
              <a:t>ealizacja </a:t>
            </a:r>
            <a:r>
              <a:rPr lang="pl-PL" dirty="0" smtClean="0"/>
              <a:t>zadania umożliwiła osiągnięcie </a:t>
            </a:r>
            <a:r>
              <a:rPr lang="pl-PL" dirty="0" smtClean="0"/>
              <a:t>rezultatów</a:t>
            </a:r>
            <a:r>
              <a:rPr lang="pl-PL" dirty="0" smtClean="0"/>
              <a:t>: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0" y="1772816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pl-PL" b="1" dirty="0" smtClean="0"/>
              <a:t>promocję </a:t>
            </a:r>
            <a:r>
              <a:rPr lang="pl-PL" b="1" dirty="0" smtClean="0"/>
              <a:t>mniejszych ośrodków miejskich Dolnego Śląska jako ważnych centrów naukowych </a:t>
            </a:r>
            <a:r>
              <a:rPr lang="pl-PL" b="1" dirty="0" smtClean="0"/>
              <a:t> i kulturowych</a:t>
            </a:r>
          </a:p>
          <a:p>
            <a:pPr marL="342900" lvl="0" indent="-342900">
              <a:buAutoNum type="arabicPeriod"/>
            </a:pPr>
            <a:r>
              <a:rPr lang="pl-PL" b="1" dirty="0" smtClean="0"/>
              <a:t>przybliżanie </a:t>
            </a:r>
            <a:r>
              <a:rPr lang="pl-PL" b="1" dirty="0" smtClean="0"/>
              <a:t>nauki i jej osiągnięć społecznościom lokalnym poza głównym ośrodkiem akademickim, jakim jest </a:t>
            </a:r>
            <a:r>
              <a:rPr lang="pl-PL" b="1" dirty="0" smtClean="0"/>
              <a:t>Wrocław</a:t>
            </a:r>
          </a:p>
          <a:p>
            <a:pPr marL="342900" indent="-342900">
              <a:buFontTx/>
              <a:buAutoNum type="arabicPeriod"/>
            </a:pPr>
            <a:r>
              <a:rPr lang="pl-PL" b="1" dirty="0" smtClean="0"/>
              <a:t>kształtowanie sieci współpracy i wymiany wiedzy pomiędzy różnymi ośrodkami miejskimi w regionie Dolnego Śląska</a:t>
            </a:r>
            <a:endParaRPr lang="pl-PL" dirty="0" smtClean="0"/>
          </a:p>
          <a:p>
            <a:pPr marL="342900" indent="-342900">
              <a:buFontTx/>
              <a:buAutoNum type="arabicPeriod"/>
            </a:pPr>
            <a:r>
              <a:rPr lang="pl-PL" b="1" dirty="0" smtClean="0"/>
              <a:t>zwiększenie dostępności i zasięgu edukacji naukowej, szczególnie w obszarach mniej dostępnych dla tradycyjnych form edukacji akademickiej</a:t>
            </a:r>
            <a:endParaRPr lang="pl-PL" dirty="0" smtClean="0"/>
          </a:p>
          <a:p>
            <a:pPr marL="342900" indent="-342900">
              <a:buFontTx/>
              <a:buAutoNum type="arabicPeriod"/>
            </a:pPr>
            <a:r>
              <a:rPr lang="pl-PL" b="1" dirty="0" smtClean="0"/>
              <a:t>rozbudzanie ciekawości naukowej i inspiracja do dalszego rozwoju edukacyjnego wśród mieszkańców Dolnego Śląska, niezależnie od ich wieku i poziomu wykształcenia</a:t>
            </a:r>
            <a:endParaRPr lang="pl-PL" dirty="0" smtClean="0"/>
          </a:p>
          <a:p>
            <a:pPr marL="342900" indent="-342900">
              <a:buFontTx/>
              <a:buAutoNum type="arabicPeriod"/>
            </a:pPr>
            <a:r>
              <a:rPr lang="pl-PL" b="1" dirty="0" smtClean="0"/>
              <a:t>budowanie wizerunku Wrocławia jako znaczącego ośrodka nauki i sztuki poprzez: upowszechnianie dorobku wrocławskich naukowców, przy pomocy aktywizujących metod edukacji; promowanie uzdolnionej młodzieży i młodych naukowców</a:t>
            </a:r>
            <a:endParaRPr lang="pl-PL" dirty="0" smtClean="0"/>
          </a:p>
          <a:p>
            <a:pPr marL="342900" indent="-342900">
              <a:buFontTx/>
              <a:buAutoNum type="arabicPeriod"/>
            </a:pPr>
            <a:r>
              <a:rPr lang="pl-PL" b="1" dirty="0" smtClean="0"/>
              <a:t>stworzenie możliwości studentom, studenckim kołom naukowym oraz doktorantom wzbogacenia i doskonalenia umiejętności dydaktycznych i metodycznych w procesie kształcenia młodzieży. 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368151"/>
          </a:xfrm>
        </p:spPr>
        <p:txBody>
          <a:bodyPr>
            <a:normAutofit/>
          </a:bodyPr>
          <a:lstStyle/>
          <a:p>
            <a:r>
              <a:rPr lang="pl-PL" dirty="0" smtClean="0"/>
              <a:t>Koła naukowe na DFN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1772816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/>
            <a:r>
              <a:rPr lang="pl-PL" dirty="0" smtClean="0"/>
              <a:t>	Aż </a:t>
            </a:r>
            <a:r>
              <a:rPr lang="pl-PL" dirty="0" smtClean="0"/>
              <a:t>58 studenckich kół naukowych zaangażowało się w XXVI </a:t>
            </a:r>
            <a:r>
              <a:rPr lang="pl-PL" dirty="0" smtClean="0"/>
              <a:t>DFN.</a:t>
            </a:r>
          </a:p>
          <a:p>
            <a:pPr marL="342900" lvl="0" indent="-342900"/>
            <a:endParaRPr lang="pl-PL" dirty="0" smtClean="0"/>
          </a:p>
          <a:p>
            <a:pPr marL="342900" indent="-342900"/>
            <a:r>
              <a:rPr lang="pl-PL" dirty="0" smtClean="0"/>
              <a:t>	Najliczniej </a:t>
            </a:r>
            <a:r>
              <a:rPr lang="pl-PL" dirty="0" smtClean="0"/>
              <a:t>reprezentowane były: Politechnika Wrocławska (18 kół), Uniwersytet Medyczny (15 kół</a:t>
            </a:r>
            <a:r>
              <a:rPr lang="pl-PL" dirty="0" smtClean="0"/>
              <a:t>) i </a:t>
            </a:r>
            <a:r>
              <a:rPr lang="pl-PL" dirty="0" smtClean="0"/>
              <a:t>Uniwersytet Wrocławski (13 kół), w dalszej kolejności swoich reprezentantów miały: Akademia Wojsk Lądowych (3), Uniwersytet Ekonomiczny (2), Uniwersytet Przyrodniczy (2), Akademia Muzyczna (1). Festiwal wsparły również koła naukowe spoza Wrocławia, wzbogacając edycję regionalną. Były to koła z Akademii Nauk Stosowanych </a:t>
            </a:r>
            <a:r>
              <a:rPr lang="pl-PL" dirty="0" err="1" smtClean="0"/>
              <a:t>Angeliusa</a:t>
            </a:r>
            <a:r>
              <a:rPr lang="pl-PL" dirty="0" smtClean="0"/>
              <a:t> </a:t>
            </a:r>
            <a:r>
              <a:rPr lang="pl-PL" dirty="0" err="1" smtClean="0"/>
              <a:t>Silesiusa</a:t>
            </a:r>
            <a:r>
              <a:rPr lang="pl-PL" dirty="0" smtClean="0"/>
              <a:t> (2) i Państwowej Wyższej Szkoły Zawodowej w Głogowie (1</a:t>
            </a:r>
            <a:r>
              <a:rPr lang="pl-PL" dirty="0" smtClean="0"/>
              <a:t>).</a:t>
            </a:r>
          </a:p>
          <a:p>
            <a:pPr marL="342900" indent="-342900"/>
            <a:endParaRPr lang="pl-PL" dirty="0" smtClean="0"/>
          </a:p>
          <a:p>
            <a:pPr marL="342900" indent="-342900"/>
            <a:r>
              <a:rPr lang="pl-PL" dirty="0" smtClean="0"/>
              <a:t>	Festiwal </a:t>
            </a:r>
            <a:r>
              <a:rPr lang="pl-PL" dirty="0" smtClean="0"/>
              <a:t>umożliwia studentom bezpośredni kontakt z odbiorcami, szlifowanie swoich umiejętności oratorskich oraz prezentację działań kół naukowych na uczelniach wyższych. Udział w wydarzeniach tego typu zaszczepia w najmłodszych naukowcach ziarno popularyzacji, które daje plon na długie lata. </a:t>
            </a:r>
          </a:p>
          <a:p>
            <a:pPr marL="342900" lvl="0" indent="-342900"/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WSPÓŁORGANIZATORZY we Wrocławiu cz. 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04856" cy="4392488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Uniwersytet Dolnośląski DSW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Regionalne Centrum Krwiodawstwa i Krwiolecznictwa im. prof. dra hab. T. </a:t>
            </a:r>
            <a:r>
              <a:rPr lang="pl-PL" dirty="0" err="1" smtClean="0">
                <a:solidFill>
                  <a:schemeClr val="tx1"/>
                </a:solidFill>
              </a:rPr>
              <a:t>Dorobisza</a:t>
            </a:r>
            <a:r>
              <a:rPr lang="pl-PL" dirty="0" smtClean="0">
                <a:solidFill>
                  <a:schemeClr val="tx1"/>
                </a:solidFill>
              </a:rPr>
              <a:t>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Miejskie Przedsiębiorstwo Wodociągów i Kanalizacji S.A.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Muzeum Miejskie Wrocławia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Zakład Narodowy im. Ossolińskich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Dolnośląski Ośrodek Doskonalenia Nauczycieli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Wyższa Szkoła Prawa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Urząd Statystyczny we Wrocławiu</a:t>
            </a:r>
          </a:p>
          <a:p>
            <a:r>
              <a:rPr lang="pl-PL" dirty="0" err="1" smtClean="0">
                <a:solidFill>
                  <a:schemeClr val="tx1"/>
                </a:solidFill>
              </a:rPr>
              <a:t>Ewangelikalna</a:t>
            </a:r>
            <a:r>
              <a:rPr lang="pl-PL" dirty="0" smtClean="0">
                <a:solidFill>
                  <a:schemeClr val="tx1"/>
                </a:solidFill>
              </a:rPr>
              <a:t> Wyższa Szkoła Teologiczna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Sieć Badawcza Łukasiewicz – PORT Polski Ośrodek Rozwoju Technologii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Dolnośląski Zespół Parków Krajobrazowych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16. Brygada Obrony Terytorialnej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Izba Administracji Skarbowej we Wrocławiu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368151"/>
          </a:xfrm>
        </p:spPr>
        <p:txBody>
          <a:bodyPr>
            <a:normAutofit/>
          </a:bodyPr>
          <a:lstStyle/>
          <a:p>
            <a:r>
              <a:rPr lang="pl-PL" b="1" dirty="0" smtClean="0"/>
              <a:t>Działania promocyjne: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1772816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charset="0"/>
              <a:buChar char="•"/>
            </a:pPr>
            <a:r>
              <a:rPr lang="pl-PL" dirty="0" smtClean="0"/>
              <a:t>102-stronicowa </a:t>
            </a:r>
            <a:r>
              <a:rPr lang="pl-PL" dirty="0" smtClean="0"/>
              <a:t>publikacja XXVI DFN Festiwalowy Przewodnik po Świecie Nauki „Na Tropach </a:t>
            </a:r>
            <a:r>
              <a:rPr lang="pl-PL" dirty="0" smtClean="0"/>
              <a:t>Wiedzy”. Nakład </a:t>
            </a:r>
            <a:r>
              <a:rPr lang="pl-PL" dirty="0" smtClean="0"/>
              <a:t>wyniósł 2 200 egzemplarzy, które zostały dostarczone do ok. 1300 szkół podstawowych i ponadpodstawowych, bibliotek pedagogicznych na Dolnym </a:t>
            </a:r>
            <a:r>
              <a:rPr lang="pl-PL" dirty="0" smtClean="0"/>
              <a:t>Śląsku</a:t>
            </a:r>
            <a:r>
              <a:rPr lang="pl-PL" dirty="0" smtClean="0"/>
              <a:t>,</a:t>
            </a:r>
            <a:r>
              <a:rPr lang="pl-PL" dirty="0" smtClean="0"/>
              <a:t> </a:t>
            </a:r>
          </a:p>
          <a:p>
            <a:pPr lvl="0">
              <a:buFont typeface="Arial" charset="0"/>
              <a:buChar char="•"/>
            </a:pPr>
            <a:endParaRPr lang="pl-PL" dirty="0" smtClean="0"/>
          </a:p>
          <a:p>
            <a:pPr lvl="0">
              <a:buFont typeface="Arial" charset="0"/>
              <a:buChar char="•"/>
            </a:pPr>
            <a:r>
              <a:rPr lang="pl-PL" dirty="0" smtClean="0"/>
              <a:t>plakaty </a:t>
            </a:r>
            <a:r>
              <a:rPr lang="pl-PL" dirty="0" smtClean="0"/>
              <a:t>informujące o Festiwalu w dwóch formatach – B1 (30 szt.) oraz B2 (1700 szt</a:t>
            </a:r>
            <a:r>
              <a:rPr lang="pl-PL" dirty="0" smtClean="0"/>
              <a:t>.).</a:t>
            </a:r>
          </a:p>
          <a:p>
            <a:pPr lvl="0">
              <a:buFont typeface="Arial" charset="0"/>
              <a:buChar char="•"/>
            </a:pPr>
            <a:endParaRPr lang="pl-PL" dirty="0" smtClean="0"/>
          </a:p>
          <a:p>
            <a:pPr lvl="0">
              <a:buFont typeface="Arial" charset="0"/>
              <a:buChar char="•"/>
            </a:pPr>
            <a:r>
              <a:rPr lang="pl-PL" dirty="0" smtClean="0"/>
              <a:t>dyplomy </a:t>
            </a:r>
            <a:r>
              <a:rPr lang="pl-PL" dirty="0" smtClean="0"/>
              <a:t>XXVI DFN w liczbie ok. 1600 szt. oraz w wersji </a:t>
            </a:r>
            <a:r>
              <a:rPr lang="pl-PL" dirty="0" smtClean="0"/>
              <a:t>elektronicznej,</a:t>
            </a:r>
          </a:p>
          <a:p>
            <a:pPr lvl="0">
              <a:buFont typeface="Arial" charset="0"/>
              <a:buChar char="•"/>
            </a:pPr>
            <a:endParaRPr lang="pl-PL" dirty="0" smtClean="0"/>
          </a:p>
          <a:p>
            <a:pPr lvl="0">
              <a:buFont typeface="Arial" charset="0"/>
              <a:buChar char="•"/>
            </a:pPr>
            <a:r>
              <a:rPr lang="pl-PL" dirty="0" smtClean="0"/>
              <a:t>regularne </a:t>
            </a:r>
            <a:r>
              <a:rPr lang="pl-PL" dirty="0" smtClean="0"/>
              <a:t>zapowiedzi dotyczące festiwalowych spotkań oraz relacje ukazujące się na stronie internetowej Festiwalu, na oficjalnych profilach DFN w mediach społecznościowych Facebook, Instagram, Twitter, a także w social media organizatorów i współorganizatorów. Opublikowano ponad 100 postów – zapowiedzi w serwisie Facebook i Instagram</a:t>
            </a:r>
            <a:r>
              <a:rPr lang="pl-PL" dirty="0" smtClean="0"/>
              <a:t>,</a:t>
            </a:r>
          </a:p>
          <a:p>
            <a:pPr lvl="0">
              <a:buFont typeface="Arial" charset="0"/>
              <a:buChar char="•"/>
            </a:pPr>
            <a:endParaRPr lang="pl-PL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368151"/>
          </a:xfrm>
        </p:spPr>
        <p:txBody>
          <a:bodyPr>
            <a:normAutofit/>
          </a:bodyPr>
          <a:lstStyle/>
          <a:p>
            <a:r>
              <a:rPr lang="pl-PL" b="1" dirty="0" smtClean="0"/>
              <a:t>Działania promocyjne: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1772816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charset="0"/>
              <a:buChar char="•"/>
            </a:pPr>
            <a:r>
              <a:rPr lang="pl-PL" dirty="0" smtClean="0"/>
              <a:t>wykorzystano </a:t>
            </a:r>
            <a:r>
              <a:rPr lang="pl-PL" dirty="0" smtClean="0"/>
              <a:t>opublikowane w ubiegłym roku Podcasty – rozmowy z wrocławskimi naukowcami. Najistotniejsze i najciekawsze wypowiedzi opublikowano w formie </a:t>
            </a:r>
            <a:r>
              <a:rPr lang="pl-PL" dirty="0" err="1" smtClean="0"/>
              <a:t>shortsów</a:t>
            </a:r>
            <a:r>
              <a:rPr lang="pl-PL" dirty="0" smtClean="0"/>
              <a:t> i relsów – najpopularniejszych w ostatnim czasie formach krótkich filmów w mediach społecznościowych</a:t>
            </a:r>
            <a:r>
              <a:rPr lang="pl-PL" dirty="0" smtClean="0"/>
              <a:t>,</a:t>
            </a:r>
          </a:p>
          <a:p>
            <a:pPr lvl="0">
              <a:buFont typeface="Arial" charset="0"/>
              <a:buChar char="•"/>
            </a:pPr>
            <a:endParaRPr lang="pl-PL" dirty="0" smtClean="0"/>
          </a:p>
          <a:p>
            <a:pPr lvl="0">
              <a:buFont typeface="Arial" charset="0"/>
              <a:buChar char="•"/>
            </a:pPr>
            <a:r>
              <a:rPr lang="pl-PL" dirty="0" smtClean="0"/>
              <a:t>ekspozycja </a:t>
            </a:r>
            <a:r>
              <a:rPr lang="pl-PL" dirty="0" smtClean="0"/>
              <a:t>flag reklamowych na wrocławskim Rynku oraz żagli reklamowych przy ul. </a:t>
            </a:r>
            <a:r>
              <a:rPr lang="pl-PL" dirty="0" smtClean="0"/>
              <a:t>Oławskiej w </a:t>
            </a:r>
            <a:r>
              <a:rPr lang="pl-PL" dirty="0" smtClean="0"/>
              <a:t>terminie 13-30.09</a:t>
            </a:r>
            <a:r>
              <a:rPr lang="pl-PL" dirty="0" smtClean="0"/>
              <a:t>,</a:t>
            </a:r>
          </a:p>
          <a:p>
            <a:pPr lvl="0"/>
            <a:endParaRPr lang="pl-PL" dirty="0" smtClean="0"/>
          </a:p>
          <a:p>
            <a:pPr lvl="0">
              <a:buFont typeface="Arial" charset="0"/>
              <a:buChar char="•"/>
            </a:pPr>
            <a:r>
              <a:rPr lang="pl-PL" dirty="0" smtClean="0"/>
              <a:t>specjalnie </a:t>
            </a:r>
            <a:r>
              <a:rPr lang="pl-PL" dirty="0" smtClean="0"/>
              <a:t>przygotowana aplikacja Dolnośląskiego Festiwalu </a:t>
            </a:r>
            <a:r>
              <a:rPr lang="pl-PL" dirty="0" smtClean="0"/>
              <a:t>Nauki,</a:t>
            </a:r>
          </a:p>
          <a:p>
            <a:pPr lvl="0">
              <a:buFont typeface="Arial" charset="0"/>
              <a:buChar char="•"/>
            </a:pPr>
            <a:endParaRPr lang="pl-PL" dirty="0" smtClean="0"/>
          </a:p>
          <a:p>
            <a:pPr lvl="0">
              <a:buFont typeface="Arial" charset="0"/>
              <a:buChar char="•"/>
            </a:pPr>
            <a:r>
              <a:rPr lang="pl-PL" dirty="0" smtClean="0"/>
              <a:t>rozsyłanie </a:t>
            </a:r>
            <a:r>
              <a:rPr lang="pl-PL" dirty="0" smtClean="0"/>
              <a:t>notatek prasowych do lokalnych mediów (prasa, radio, telewizja, portale internetowe) informujących o ciekawych wydarzeniach w poszczególnych miastach</a:t>
            </a:r>
            <a:r>
              <a:rPr lang="pl-PL" dirty="0" smtClean="0"/>
              <a:t>,</a:t>
            </a:r>
          </a:p>
          <a:p>
            <a:pPr lvl="0">
              <a:buFont typeface="Arial" charset="0"/>
              <a:buChar char="•"/>
            </a:pPr>
            <a:endParaRPr lang="pl-PL" dirty="0" smtClean="0"/>
          </a:p>
          <a:p>
            <a:pPr lvl="0">
              <a:buFont typeface="Arial" charset="0"/>
              <a:buChar char="•"/>
            </a:pPr>
            <a:r>
              <a:rPr lang="pl-PL" dirty="0" smtClean="0"/>
              <a:t>zapowiedź </a:t>
            </a:r>
            <a:r>
              <a:rPr lang="pl-PL" dirty="0" smtClean="0"/>
              <a:t>w programie TVP Wrocław pn. „Nie przegap”, emisja 09.09</a:t>
            </a:r>
            <a:r>
              <a:rPr lang="pl-PL" dirty="0" smtClean="0"/>
              <a:t>,</a:t>
            </a:r>
          </a:p>
          <a:p>
            <a:pPr lvl="0">
              <a:buFont typeface="Arial" charset="0"/>
              <a:buChar char="•"/>
            </a:pPr>
            <a:endParaRPr lang="pl-PL" dirty="0" smtClean="0"/>
          </a:p>
          <a:p>
            <a:pPr lvl="0">
              <a:buFont typeface="Arial" charset="0"/>
              <a:buChar char="•"/>
            </a:pPr>
            <a:r>
              <a:rPr lang="pl-PL" dirty="0" smtClean="0"/>
              <a:t>wywiady</a:t>
            </a:r>
            <a:r>
              <a:rPr lang="pl-PL" dirty="0" smtClean="0"/>
              <a:t>, informacje o Festiwalu, noty prasowe i zaproszenia w mediach tradycyjnych (TVP3 Wrocław, TV Echo24, Akademickie Radio LUZ, Radio Wrocław, Radio RAM</a:t>
            </a:r>
            <a:r>
              <a:rPr lang="pl-PL" dirty="0" smtClean="0"/>
              <a:t>).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368151"/>
          </a:xfrm>
        </p:spPr>
        <p:txBody>
          <a:bodyPr>
            <a:normAutofit/>
          </a:bodyPr>
          <a:lstStyle/>
          <a:p>
            <a:r>
              <a:rPr lang="pl-PL" b="1" dirty="0" smtClean="0"/>
              <a:t>Program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7" name="Obraz 6" descr="program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7544" y="1552353"/>
            <a:ext cx="7560839" cy="4972991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224137"/>
          </a:xfrm>
        </p:spPr>
        <p:txBody>
          <a:bodyPr>
            <a:normAutofit/>
          </a:bodyPr>
          <a:lstStyle/>
          <a:p>
            <a:r>
              <a:rPr lang="pl-PL" b="1" dirty="0" smtClean="0"/>
              <a:t>Plakat i zaproszenie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6" name="Obraz 5" descr="plaka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9552" y="1124744"/>
            <a:ext cx="3865422" cy="5204487"/>
          </a:xfrm>
          <a:prstGeom prst="rect">
            <a:avLst/>
          </a:prstGeom>
        </p:spPr>
      </p:pic>
      <p:pic>
        <p:nvPicPr>
          <p:cNvPr id="8" name="Obraz 7" descr="biartekpl_dfn_XXVI_zaproszenie_A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60032" y="1628800"/>
            <a:ext cx="3570498" cy="374266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224137"/>
          </a:xfrm>
        </p:spPr>
        <p:txBody>
          <a:bodyPr>
            <a:normAutofit/>
          </a:bodyPr>
          <a:lstStyle/>
          <a:p>
            <a:r>
              <a:rPr lang="pl-PL" b="1" dirty="0" smtClean="0"/>
              <a:t>Dyplomy i certyfikaty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7" name="Obraz 6" descr="certyfika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04048" y="1268760"/>
            <a:ext cx="2952328" cy="4226178"/>
          </a:xfrm>
          <a:prstGeom prst="rect">
            <a:avLst/>
          </a:prstGeom>
        </p:spPr>
      </p:pic>
      <p:pic>
        <p:nvPicPr>
          <p:cNvPr id="9" name="Obraz 8" descr="biartekpl_dfn_XXVI_dyplom_vie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268760"/>
            <a:ext cx="3008616" cy="4221088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224137"/>
          </a:xfrm>
        </p:spPr>
        <p:txBody>
          <a:bodyPr>
            <a:normAutofit/>
          </a:bodyPr>
          <a:lstStyle/>
          <a:p>
            <a:r>
              <a:rPr lang="pl-PL" b="1" dirty="0" smtClean="0"/>
              <a:t>Materiały </a:t>
            </a:r>
            <a:r>
              <a:rPr lang="pl-PL" b="1" dirty="0" smtClean="0"/>
              <a:t>reklamowe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755576" y="1700808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Podobnie jak w roku ubiegłym wykorzystano materiały reklamowe zgromadzone w poprzednich latach: koszulki, flagi, </a:t>
            </a:r>
            <a:r>
              <a:rPr lang="pl-PL" dirty="0" err="1" smtClean="0"/>
              <a:t>roll-upy</a:t>
            </a:r>
            <a:r>
              <a:rPr lang="pl-PL" dirty="0" smtClean="0"/>
              <a:t>, długopisy, kubki, magnesy, opaski odblaskowe. </a:t>
            </a:r>
            <a:endParaRPr lang="pl-PL" dirty="0" smtClean="0"/>
          </a:p>
          <a:p>
            <a:r>
              <a:rPr lang="pl-PL" dirty="0" smtClean="0"/>
              <a:t>Biuro </a:t>
            </a:r>
            <a:r>
              <a:rPr lang="pl-PL" dirty="0" smtClean="0"/>
              <a:t>Zamówień Publicznych ograniczyło wydatki na zakup gadżetów do kwoty 12 300 zł motywując to przepisami ustawy o zamówieniach publicznych. Mimo posiadanych środków finansowych Biuro DFN nie mogło zamówić wystarczającej liczby materiałów reklamowych. W ramach tej kwoty zakupiono koszulki dla prowadzących i wolontariuszy, magnesy reklamowe dla najmłodszych uczestników. 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224137"/>
          </a:xfrm>
        </p:spPr>
        <p:txBody>
          <a:bodyPr>
            <a:normAutofit/>
          </a:bodyPr>
          <a:lstStyle/>
          <a:p>
            <a:r>
              <a:rPr lang="pl-PL" b="1" dirty="0" smtClean="0"/>
              <a:t>Statystyki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755576" y="1700808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Szczegółowe statystyki znajdują się w pliku na stronie</a:t>
            </a:r>
          </a:p>
          <a:p>
            <a:endParaRPr lang="pl-PL" dirty="0" smtClean="0"/>
          </a:p>
          <a:p>
            <a:r>
              <a:rPr lang="pl-PL" dirty="0" smtClean="0">
                <a:hlinkClick r:id="rId3"/>
              </a:rPr>
              <a:t>https://www.festiwal.wroc.pl/2024/02/07/statystyki-dfn</a:t>
            </a:r>
            <a:r>
              <a:rPr lang="pl-PL" dirty="0" smtClean="0">
                <a:hlinkClick r:id="rId3"/>
              </a:rPr>
              <a:t>/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584176"/>
          </a:xfrm>
        </p:spPr>
        <p:txBody>
          <a:bodyPr>
            <a:normAutofit/>
          </a:bodyPr>
          <a:lstStyle/>
          <a:p>
            <a:r>
              <a:rPr lang="pl-PL" b="1" dirty="0" smtClean="0"/>
              <a:t>Wyniki </a:t>
            </a:r>
            <a:r>
              <a:rPr lang="pl-PL" b="1" dirty="0" smtClean="0"/>
              <a:t>ewaluacji z przeprowadzonej ankiety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11560" y="1700808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dirty="0" smtClean="0"/>
              <a:t>- O </a:t>
            </a:r>
            <a:r>
              <a:rPr lang="pl-PL" dirty="0" smtClean="0"/>
              <a:t>Dolnośląskim Festiwalu Nauki 1268 (71,2%) osób dowiedziało się ze szkoły, z Internetu 213 (12%) osób, od znajomych i rodziców 163 (9,2%) osoby, z mediów społecznościowych 127 (7,1%) osób. Reszta ankietowanych wprowadziła różnorodne inne odpowiedzi. </a:t>
            </a:r>
          </a:p>
          <a:p>
            <a:pPr lvl="0"/>
            <a:r>
              <a:rPr lang="pl-PL" dirty="0" smtClean="0"/>
              <a:t>- 65,6</a:t>
            </a:r>
            <a:r>
              <a:rPr lang="pl-PL" dirty="0" smtClean="0"/>
              <a:t>% wprowadzających odpowiedzi do ankiety to były dzieci, 26,5% dorośli, 7,9% młodzież.</a:t>
            </a:r>
          </a:p>
          <a:p>
            <a:pPr lvl="0"/>
            <a:r>
              <a:rPr lang="pl-PL" dirty="0" smtClean="0"/>
              <a:t>- 62,5</a:t>
            </a:r>
            <a:r>
              <a:rPr lang="pl-PL" dirty="0" smtClean="0"/>
              <a:t>% ankietowanych mieszka we Wrocławiu, 37,5% mieszka poza </a:t>
            </a:r>
            <a:r>
              <a:rPr lang="pl-PL" dirty="0" smtClean="0"/>
              <a:t> Wrocławiem</a:t>
            </a:r>
            <a:r>
              <a:rPr lang="pl-PL" dirty="0" smtClean="0"/>
              <a:t>. </a:t>
            </a:r>
          </a:p>
          <a:p>
            <a:pPr lvl="0"/>
            <a:r>
              <a:rPr lang="pl-PL" dirty="0" smtClean="0"/>
              <a:t>- Według </a:t>
            </a:r>
            <a:r>
              <a:rPr lang="pl-PL" dirty="0" smtClean="0"/>
              <a:t>37,7% respondentów udział w zajęciach zwiększył ich wiedzę w znacznym stopniu (5 </a:t>
            </a:r>
            <a:r>
              <a:rPr lang="pl-PL" dirty="0" smtClean="0"/>
              <a:t>w </a:t>
            </a:r>
            <a:r>
              <a:rPr lang="pl-PL" dirty="0" smtClean="0"/>
              <a:t>skali od 1-5), wg 31,8% wysokim stopniu (4 w skali od 1-5), </a:t>
            </a:r>
            <a:r>
              <a:rPr lang="pl-PL" dirty="0" err="1" smtClean="0"/>
              <a:t>wg</a:t>
            </a:r>
            <a:r>
              <a:rPr lang="pl-PL" dirty="0" smtClean="0"/>
              <a:t>. 21,1% w stopniu umiarkowanym (3 w skali 1-5).</a:t>
            </a:r>
          </a:p>
          <a:p>
            <a:pPr lvl="0"/>
            <a:r>
              <a:rPr lang="pl-PL" dirty="0" smtClean="0"/>
              <a:t>- 59,3</a:t>
            </a:r>
            <a:r>
              <a:rPr lang="pl-PL" dirty="0" smtClean="0"/>
              <a:t>% respondentów twierdzi, że nie była wcześniej na wydarzeniach organizowanych w ramach Dolnośląskiego Festiwalu Nauki. 40,7% ankietowanych było już wcześniej na DFN. </a:t>
            </a:r>
          </a:p>
          <a:p>
            <a:pPr lvl="0"/>
            <a:r>
              <a:rPr lang="pl-PL" dirty="0" smtClean="0"/>
              <a:t>- Wśród </a:t>
            </a:r>
            <a:r>
              <a:rPr lang="pl-PL" dirty="0" smtClean="0"/>
              <a:t>1781 ankietowanych 78,2% odpowiedziało, że będzie uczestniczyć w przyszłym roku </a:t>
            </a:r>
            <a:r>
              <a:rPr lang="pl-PL" dirty="0" smtClean="0"/>
              <a:t>w </a:t>
            </a:r>
            <a:r>
              <a:rPr lang="pl-PL" dirty="0" smtClean="0"/>
              <a:t>Dolnośląskim Festiwalu Nauki. 21,8% respondentów odpowiedziało negatywnie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584176"/>
          </a:xfrm>
        </p:spPr>
        <p:txBody>
          <a:bodyPr>
            <a:normAutofit/>
          </a:bodyPr>
          <a:lstStyle/>
          <a:p>
            <a:pPr hangingPunct="0"/>
            <a:r>
              <a:rPr lang="pl-PL" b="1" dirty="0" smtClean="0"/>
              <a:t>Strona </a:t>
            </a:r>
            <a:r>
              <a:rPr lang="pl-PL" b="1" dirty="0" smtClean="0"/>
              <a:t>internetowa</a:t>
            </a:r>
            <a:br>
              <a:rPr lang="pl-PL" b="1" dirty="0" smtClean="0"/>
            </a:br>
            <a:r>
              <a:rPr lang="pl-PL" b="1" dirty="0" smtClean="0"/>
              <a:t> </a:t>
            </a:r>
            <a:r>
              <a:rPr lang="pl-PL" b="1" dirty="0" smtClean="0"/>
              <a:t>i social media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11560" y="1700808"/>
            <a:ext cx="78488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dirty="0" smtClean="0"/>
              <a:t>Strona internetowa - </a:t>
            </a:r>
            <a:r>
              <a:rPr lang="pl-PL" b="1" dirty="0" err="1" smtClean="0"/>
              <a:t>festiwal.wroc.pl</a:t>
            </a:r>
            <a:endParaRPr lang="pl-PL" dirty="0" smtClean="0"/>
          </a:p>
          <a:p>
            <a:r>
              <a:rPr lang="pl-PL" dirty="0" smtClean="0"/>
              <a:t>liczba odwiedzin na stronie </a:t>
            </a:r>
            <a:r>
              <a:rPr lang="pl-PL" b="1" dirty="0" smtClean="0"/>
              <a:t>we wrześniu 2023 r. – 299 426</a:t>
            </a:r>
            <a:endParaRPr lang="pl-PL" dirty="0" smtClean="0"/>
          </a:p>
          <a:p>
            <a:r>
              <a:rPr lang="pl-PL" dirty="0" smtClean="0"/>
              <a:t>wyszukiwarka ok. 250 000</a:t>
            </a:r>
          </a:p>
          <a:p>
            <a:r>
              <a:rPr lang="pl-PL" dirty="0" smtClean="0"/>
              <a:t>strona główna ok. 145 000</a:t>
            </a:r>
          </a:p>
          <a:p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Facebook – </a:t>
            </a:r>
            <a:r>
              <a:rPr lang="pl-PL" b="1" dirty="0" err="1" smtClean="0"/>
              <a:t>facebook.com</a:t>
            </a:r>
            <a:r>
              <a:rPr lang="pl-PL" b="1" dirty="0" smtClean="0"/>
              <a:t>/</a:t>
            </a:r>
            <a:r>
              <a:rPr lang="pl-PL" b="1" dirty="0" err="1" smtClean="0"/>
              <a:t>DolnoslaskiFestiwalNauki</a:t>
            </a:r>
            <a:endParaRPr lang="pl-PL" dirty="0" smtClean="0"/>
          </a:p>
          <a:p>
            <a:r>
              <a:rPr lang="pl-PL" dirty="0" smtClean="0"/>
              <a:t>liczba obserwujących 3 439</a:t>
            </a:r>
          </a:p>
          <a:p>
            <a:r>
              <a:rPr lang="pl-PL" dirty="0" smtClean="0"/>
              <a:t>zasięg  65 819</a:t>
            </a:r>
          </a:p>
          <a:p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Instagram – </a:t>
            </a:r>
            <a:r>
              <a:rPr lang="pl-PL" b="1" dirty="0" err="1" smtClean="0"/>
              <a:t>instagram.com</a:t>
            </a:r>
            <a:r>
              <a:rPr lang="pl-PL" b="1" dirty="0" smtClean="0"/>
              <a:t>/</a:t>
            </a:r>
            <a:r>
              <a:rPr lang="pl-PL" b="1" dirty="0" err="1" smtClean="0"/>
              <a:t>dolnoslaskifestiwalnauki</a:t>
            </a:r>
            <a:endParaRPr lang="pl-PL" dirty="0" smtClean="0"/>
          </a:p>
          <a:p>
            <a:r>
              <a:rPr lang="pl-PL" dirty="0" smtClean="0"/>
              <a:t>Liczba obserwujących 631</a:t>
            </a:r>
          </a:p>
          <a:p>
            <a:r>
              <a:rPr lang="pl-PL" dirty="0" smtClean="0"/>
              <a:t>Zasięg 13 126</a:t>
            </a:r>
          </a:p>
          <a:p>
            <a:r>
              <a:rPr lang="pl-PL" dirty="0" smtClean="0"/>
              <a:t> </a:t>
            </a:r>
          </a:p>
          <a:p>
            <a:pPr lvl="0"/>
            <a:r>
              <a:rPr lang="pl-PL" dirty="0" smtClean="0"/>
              <a:t>YouTube – </a:t>
            </a:r>
            <a:r>
              <a:rPr lang="pl-PL" b="1" dirty="0" err="1" smtClean="0"/>
              <a:t>youtube.com</a:t>
            </a:r>
            <a:r>
              <a:rPr lang="pl-PL" b="1" dirty="0" smtClean="0"/>
              <a:t>/@</a:t>
            </a:r>
            <a:r>
              <a:rPr lang="pl-PL" b="1" dirty="0" err="1" smtClean="0"/>
              <a:t>DFestiwalNauki</a:t>
            </a:r>
            <a:endParaRPr lang="pl-PL" dirty="0" smtClean="0"/>
          </a:p>
          <a:p>
            <a:r>
              <a:rPr lang="pl-PL" dirty="0" smtClean="0"/>
              <a:t>Wyświetlenia ok. 26 000</a:t>
            </a:r>
          </a:p>
          <a:p>
            <a:r>
              <a:rPr lang="pl-PL" dirty="0" smtClean="0"/>
              <a:t>Godziny oglądania 2 800</a:t>
            </a:r>
          </a:p>
          <a:p>
            <a:r>
              <a:rPr lang="pl-PL" dirty="0" smtClean="0"/>
              <a:t>Subskrybenci 382, z czego 162 nowych</a:t>
            </a:r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584176"/>
          </a:xfrm>
        </p:spPr>
        <p:txBody>
          <a:bodyPr>
            <a:normAutofit/>
          </a:bodyPr>
          <a:lstStyle/>
          <a:p>
            <a:r>
              <a:rPr lang="pl-PL" b="1" dirty="0" smtClean="0"/>
              <a:t>Środki </a:t>
            </a:r>
            <a:r>
              <a:rPr lang="pl-PL" b="1" dirty="0" smtClean="0"/>
              <a:t>finansowe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11560" y="1700808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dirty="0" smtClean="0"/>
              <a:t>Ministerstwo Edukacji i Nauki 500 000 PLN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Urząd Miejski Wrocławia 30 000 PLN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Urząd Marszałkowski Województwa Dolnośląskiego 20 000 PLN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Sponsorzy i darczyńcy 55 100 PLN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Rezerwa z poprzedniego roku 2 080 PLN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RAZEM 607 180 PLN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WSPÓŁORGANIZATORZY we Wrocławiu cz. II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848872" cy="4392488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Komenda Wojewódzka Policji we Wrocławiu, Laboratorium Kryminalistyczne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Międzynarodowa Wyższa Szkoła Logistyki i Transportu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Młodzieżowy Dom Kultury im. M. Kopernika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Niepubliczna Wyższa Szkoła Medyczna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PEZMI Doradztwo Edukacyjno-Zawodowe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SWPS Uniwersytet </a:t>
            </a:r>
            <a:r>
              <a:rPr lang="pl-PL" dirty="0" err="1" smtClean="0">
                <a:solidFill>
                  <a:schemeClr val="tx1"/>
                </a:solidFill>
              </a:rPr>
              <a:t>Humanistyczospołeczny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Fundacja ABDOMED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Komenda Wojewódzka Państwowej Straży Pożarnej we Wrocławiu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Komenda Miejska Państwowej Straży Pożarnej we Wrocławiu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584176"/>
          </a:xfrm>
        </p:spPr>
        <p:txBody>
          <a:bodyPr>
            <a:normAutofit/>
          </a:bodyPr>
          <a:lstStyle/>
          <a:p>
            <a:r>
              <a:rPr lang="pl-PL" b="1" dirty="0" smtClean="0"/>
              <a:t>S</a:t>
            </a:r>
            <a:r>
              <a:rPr lang="pl-PL" b="1" dirty="0" smtClean="0"/>
              <a:t>truktura </a:t>
            </a:r>
            <a:r>
              <a:rPr lang="pl-PL" b="1" dirty="0" smtClean="0"/>
              <a:t>wydatków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11560" y="1700808"/>
            <a:ext cx="78488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Działania informacyjne i </a:t>
            </a:r>
            <a:r>
              <a:rPr lang="pl-PL" dirty="0" smtClean="0"/>
              <a:t>promocyjne  83</a:t>
            </a:r>
            <a:r>
              <a:rPr lang="pl-PL" dirty="0" smtClean="0"/>
              <a:t> </a:t>
            </a:r>
            <a:r>
              <a:rPr lang="pl-PL" dirty="0" smtClean="0"/>
              <a:t>910,73 PLN</a:t>
            </a:r>
          </a:p>
          <a:p>
            <a:endParaRPr lang="pl-PL" dirty="0" smtClean="0"/>
          </a:p>
          <a:p>
            <a:r>
              <a:rPr lang="pl-PL" dirty="0" smtClean="0"/>
              <a:t>Edycja </a:t>
            </a:r>
            <a:r>
              <a:rPr lang="pl-PL" dirty="0" smtClean="0"/>
              <a:t>wrocławska  343</a:t>
            </a:r>
            <a:r>
              <a:rPr lang="pl-PL" dirty="0" smtClean="0"/>
              <a:t> </a:t>
            </a:r>
            <a:r>
              <a:rPr lang="pl-PL" dirty="0" smtClean="0"/>
              <a:t>794,06 PLN</a:t>
            </a:r>
          </a:p>
          <a:p>
            <a:endParaRPr lang="pl-PL" dirty="0" smtClean="0"/>
          </a:p>
          <a:p>
            <a:r>
              <a:rPr lang="pl-PL" dirty="0" smtClean="0"/>
              <a:t>Edycja </a:t>
            </a:r>
            <a:r>
              <a:rPr lang="pl-PL" dirty="0" smtClean="0"/>
              <a:t>regionalna  125</a:t>
            </a:r>
            <a:r>
              <a:rPr lang="pl-PL" dirty="0" smtClean="0"/>
              <a:t> </a:t>
            </a:r>
            <a:r>
              <a:rPr lang="pl-PL" dirty="0" smtClean="0"/>
              <a:t>632,55 PLN</a:t>
            </a:r>
          </a:p>
          <a:p>
            <a:endParaRPr lang="pl-PL" dirty="0" smtClean="0"/>
          </a:p>
          <a:p>
            <a:r>
              <a:rPr lang="pl-PL" dirty="0" smtClean="0"/>
              <a:t>Koszty pośrednie (administracyjne</a:t>
            </a:r>
            <a:r>
              <a:rPr lang="pl-PL" dirty="0" smtClean="0"/>
              <a:t>)  42</a:t>
            </a:r>
            <a:r>
              <a:rPr lang="pl-PL" dirty="0" smtClean="0"/>
              <a:t> </a:t>
            </a:r>
            <a:r>
              <a:rPr lang="pl-PL" dirty="0" smtClean="0"/>
              <a:t>165,62 PLN</a:t>
            </a:r>
          </a:p>
          <a:p>
            <a:endParaRPr lang="pl-PL" dirty="0" smtClean="0"/>
          </a:p>
          <a:p>
            <a:r>
              <a:rPr lang="pl-PL" b="1" dirty="0" smtClean="0"/>
              <a:t>Razem</a:t>
            </a:r>
            <a:r>
              <a:rPr lang="pl-PL" b="1" dirty="0" smtClean="0"/>
              <a:t>:  595</a:t>
            </a:r>
            <a:r>
              <a:rPr lang="pl-PL" b="1" dirty="0" smtClean="0"/>
              <a:t> </a:t>
            </a:r>
            <a:r>
              <a:rPr lang="pl-PL" b="1" dirty="0" smtClean="0"/>
              <a:t>502,96 PLN</a:t>
            </a:r>
          </a:p>
          <a:p>
            <a:endParaRPr lang="pl-PL" b="1" dirty="0" smtClean="0"/>
          </a:p>
          <a:p>
            <a:r>
              <a:rPr lang="pl-PL" dirty="0" smtClean="0"/>
              <a:t>Kwota </a:t>
            </a:r>
            <a:r>
              <a:rPr lang="pl-PL" b="1" dirty="0" smtClean="0"/>
              <a:t>11 677,04</a:t>
            </a:r>
            <a:r>
              <a:rPr lang="pl-PL" dirty="0" smtClean="0"/>
              <a:t> </a:t>
            </a:r>
            <a:r>
              <a:rPr lang="pl-PL" b="1" dirty="0" smtClean="0"/>
              <a:t>zł</a:t>
            </a:r>
            <a:r>
              <a:rPr lang="pl-PL" dirty="0" smtClean="0"/>
              <a:t> została przekazana do budżetu Biura DFN z przeznaczeniem na organizację XXVII Dolnośląskiego Festiwalu Nauki 2024.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584176"/>
          </a:xfrm>
        </p:spPr>
        <p:txBody>
          <a:bodyPr>
            <a:normAutofit/>
          </a:bodyPr>
          <a:lstStyle/>
          <a:p>
            <a:r>
              <a:rPr lang="pl-PL" b="1" dirty="0" smtClean="0"/>
              <a:t>Podsumowanie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11560" y="1700808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Festiwal, zorganizowany przez jedenaście wrocławskich uczelni publicznych i dwa Instytuty PAN</a:t>
            </a:r>
            <a:r>
              <a:rPr lang="pl-PL" dirty="0" smtClean="0"/>
              <a:t>, w </a:t>
            </a:r>
            <a:r>
              <a:rPr lang="pl-PL" dirty="0" smtClean="0"/>
              <a:t>partnerstwie z lokalnymi uczelniami i instytucjami, stał się platformą do integracji środowisk naukowych, kulturowych i biznesowych. Jego głównym celem było wyróżnienie Wrocławia jako dynamicznego ośrodka kultury, nauki i sztuki. </a:t>
            </a:r>
            <a:r>
              <a:rPr lang="pl-PL" b="1" dirty="0" smtClean="0"/>
              <a:t>Przeprowadzono 1919 spotkań popularyzujących naukę, w których uczestniczyło ponad 72 tys. osób</a:t>
            </a:r>
            <a:r>
              <a:rPr lang="pl-PL" b="1" dirty="0" smtClean="0"/>
              <a:t>.</a:t>
            </a:r>
          </a:p>
          <a:p>
            <a:endParaRPr lang="pl-PL" b="1" dirty="0" smtClean="0"/>
          </a:p>
          <a:p>
            <a:r>
              <a:rPr lang="pl-PL" dirty="0" smtClean="0"/>
              <a:t>Festiwal odznaczał się bogatym programem, który nie tylko prezentował osiągnięcia naukowe, ale także umożliwiał uczestnikom bezpośredni kontakt z naukowcami i ich pracą. Działania te miały na celu kształtowanie świadomego społeczeństwa, zwiększając dostęp do wiedzy i promując naukę jako ważny element życia codziennego – </a:t>
            </a:r>
            <a:r>
              <a:rPr lang="pl-PL" b="1" dirty="0" smtClean="0"/>
              <a:t>budowanie społeczeństwa wiedzy.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584176"/>
          </a:xfrm>
        </p:spPr>
        <p:txBody>
          <a:bodyPr>
            <a:normAutofit/>
          </a:bodyPr>
          <a:lstStyle/>
          <a:p>
            <a:r>
              <a:rPr lang="pl-PL" b="1" dirty="0" smtClean="0"/>
              <a:t>Podsumowanie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11560" y="1700808"/>
            <a:ext cx="78488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 największych problemów organizacyjnych należą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pPr lvl="0">
              <a:buFont typeface="Arial" pitchFamily="34" charset="0"/>
              <a:buChar char="•"/>
            </a:pPr>
            <a:r>
              <a:rPr lang="pl-PL" dirty="0" smtClean="0"/>
              <a:t>Niepewność </a:t>
            </a:r>
            <a:r>
              <a:rPr lang="pl-PL" dirty="0" smtClean="0"/>
              <a:t>finansowa – organizatorzy nie wiedzą w jakim terminie zostanie ogłoszony konkurs </a:t>
            </a:r>
            <a:r>
              <a:rPr lang="pl-PL" dirty="0" err="1" smtClean="0"/>
              <a:t>MNiSW</a:t>
            </a:r>
            <a:r>
              <a:rPr lang="pl-PL" dirty="0" smtClean="0"/>
              <a:t> „Społeczna Odpowiedzialność Nauki” oraz w jakim terminie złożony wniosek zostanie rozpatrzony. W ostatnich latach kiedy Festiwal otrzymał dotację ministerialną, Biuro otrzymało informację o finansowaniu w grudniu (2021) i sierpniu (2023). Utrudnia to planowanie i realizowanie zakupów do przygotowania i przeprowadzenia zajęć</a:t>
            </a:r>
            <a:r>
              <a:rPr lang="pl-PL" dirty="0" smtClean="0"/>
              <a:t>.</a:t>
            </a:r>
          </a:p>
          <a:p>
            <a:pPr lvl="0">
              <a:buFont typeface="Arial" pitchFamily="34" charset="0"/>
              <a:buChar char="•"/>
            </a:pPr>
            <a:endParaRPr lang="pl-PL" dirty="0" smtClean="0"/>
          </a:p>
          <a:p>
            <a:pPr lvl="0">
              <a:buFont typeface="Arial" pitchFamily="34" charset="0"/>
              <a:buChar char="•"/>
            </a:pPr>
            <a:r>
              <a:rPr lang="pl-PL" dirty="0" smtClean="0"/>
              <a:t>Ustawa </a:t>
            </a:r>
            <a:r>
              <a:rPr lang="pl-PL" dirty="0" smtClean="0"/>
              <a:t>Prawo zamówień publicznych – sporządzanie planów zamówieniowych, wniosków zakupowych oraz ograniczenia z tym związane uniemożliwiają zakupienie artykułów z grup, które są agregowane przez inne jednostki. Nie jest możliwy zakup większych ilości gadżetów reklamowych, problemy pojawiły się przy zamawianiu cateringu itp</a:t>
            </a:r>
            <a:r>
              <a:rPr lang="pl-PL" dirty="0" smtClean="0"/>
              <a:t>.</a:t>
            </a:r>
          </a:p>
          <a:p>
            <a:pPr lvl="0">
              <a:buFont typeface="Arial" pitchFamily="34" charset="0"/>
              <a:buChar char="•"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584176"/>
          </a:xfrm>
        </p:spPr>
        <p:txBody>
          <a:bodyPr>
            <a:normAutofit/>
          </a:bodyPr>
          <a:lstStyle/>
          <a:p>
            <a:r>
              <a:rPr lang="pl-PL" b="1" dirty="0" smtClean="0"/>
              <a:t>Podsumowanie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11560" y="1700808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 największych problemów organizacyjnych należą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pPr lvl="0">
              <a:buFont typeface="Arial" pitchFamily="34" charset="0"/>
              <a:buChar char="•"/>
            </a:pPr>
            <a:r>
              <a:rPr lang="pl-PL" dirty="0" smtClean="0"/>
              <a:t>Zmniejszenie </a:t>
            </a:r>
            <a:r>
              <a:rPr lang="pl-PL" dirty="0" smtClean="0"/>
              <a:t>dotacji Urzędu Miejskiego i Urzędu Marszałkowskiego Województwa Dolnośląskiego. Dotacje zostały znacznie uszczuplone. Mimo starań o spotkanie i rozmowę w tej sprawie z Prezydentem Wrocławia i Wicemarszałkiem Województwa nie udało się osiągnąć celu. Należy tutaj dodać, iż współpraca z pracownikami obu urzędów od lat przebiega na najwyższym poziomie, a Biuro DFN otrzymuje ogrom wsparcia i życzliwości</a:t>
            </a:r>
            <a:r>
              <a:rPr lang="pl-PL" dirty="0" smtClean="0"/>
              <a:t>.</a:t>
            </a:r>
          </a:p>
          <a:p>
            <a:pPr lvl="0">
              <a:buFont typeface="Arial" pitchFamily="34" charset="0"/>
              <a:buChar char="•"/>
            </a:pPr>
            <a:endParaRPr lang="pl-PL" dirty="0" smtClean="0"/>
          </a:p>
          <a:p>
            <a:pPr lvl="0">
              <a:buFont typeface="Arial" pitchFamily="34" charset="0"/>
              <a:buChar char="•"/>
            </a:pPr>
            <a:r>
              <a:rPr lang="pl-PL" dirty="0" smtClean="0"/>
              <a:t>Trudności </a:t>
            </a:r>
            <a:r>
              <a:rPr lang="pl-PL" dirty="0" smtClean="0"/>
              <a:t>z pozyskaniem Sponsorów – wsparcie finansowe wydarzeń popularyzujących naukę nie przynosi spektakularnych i natychmiastowych efektów np. w postaci wzrostu sprzedaży produktu, wzrostu liczby obserwujących w social mediach. Wsparcie to ma wymiar społeczny i widoczny w dłuższej perspektywie, jako społeczeństwo wiedzy</a:t>
            </a:r>
            <a:r>
              <a:rPr lang="pl-PL" dirty="0" smtClean="0"/>
              <a:t>.</a:t>
            </a:r>
          </a:p>
          <a:p>
            <a:pPr lvl="0">
              <a:buFont typeface="Arial" pitchFamily="34" charset="0"/>
              <a:buChar char="•"/>
            </a:pPr>
            <a:endParaRPr lang="pl-PL" dirty="0" smtClean="0"/>
          </a:p>
          <a:p>
            <a:pPr lvl="0">
              <a:buFont typeface="Arial" pitchFamily="34" charset="0"/>
              <a:buChar char="•"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584176"/>
          </a:xfrm>
        </p:spPr>
        <p:txBody>
          <a:bodyPr>
            <a:normAutofit/>
          </a:bodyPr>
          <a:lstStyle/>
          <a:p>
            <a:r>
              <a:rPr lang="pl-PL" b="1" dirty="0" smtClean="0"/>
              <a:t>Podsumowanie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611560" y="1700808"/>
            <a:ext cx="78488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Do największych problemów organizacyjnych należą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pPr lvl="0">
              <a:buFont typeface="Arial" pitchFamily="34" charset="0"/>
              <a:buChar char="•"/>
            </a:pPr>
            <a:r>
              <a:rPr lang="pl-PL" dirty="0" smtClean="0"/>
              <a:t>Zajęcia </a:t>
            </a:r>
            <a:r>
              <a:rPr lang="pl-PL" dirty="0" smtClean="0"/>
              <a:t>w regionie – program regionalny od lat opiera się na grupie wytrwałych wykładowców, którzy w latach z ograniczoną lub bez dotacji odwiedzali z zajęciami kilka miast regionu na własny koszt. Region zgłasza także potrzebę zwiększenia liczby zajęć warsztatowych, zmniejszenia wykładowych</a:t>
            </a:r>
            <a:r>
              <a:rPr lang="pl-PL" dirty="0" smtClean="0"/>
              <a:t>.</a:t>
            </a:r>
          </a:p>
          <a:p>
            <a:pPr lvl="0">
              <a:buFont typeface="Arial" pitchFamily="34" charset="0"/>
              <a:buChar char="•"/>
            </a:pPr>
            <a:endParaRPr lang="pl-PL" dirty="0" smtClean="0"/>
          </a:p>
          <a:p>
            <a:r>
              <a:rPr lang="pl-PL" dirty="0" smtClean="0"/>
              <a:t>Podsumowując, XXVI Dolnośląski Festiwal Nauki był znaczącym wydarzeniem, które nie tylko promowało Wrocław jako centrum nauki i kultury, ale także skutecznie integrowało lokalne środowiska. 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/>
              <a:t>Należy dodać, że wstęp na wszystkie wydarzenia Dolnośląskiego Festiwalu Nauki jest bezpłatny.</a:t>
            </a:r>
            <a:endParaRPr lang="pl-PL" dirty="0" smtClean="0"/>
          </a:p>
          <a:p>
            <a:pPr lvl="0"/>
            <a:endParaRPr lang="pl-PL" dirty="0" smtClean="0"/>
          </a:p>
          <a:p>
            <a:pPr lvl="0">
              <a:buFont typeface="Arial" pitchFamily="34" charset="0"/>
              <a:buChar char="•"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WSPÓŁORGANIZATORZY w regionie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04856" cy="4392488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Ok. 170 instytucji oświatowych i kulturalnych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m.in. Planetarium w </a:t>
            </a:r>
            <a:r>
              <a:rPr lang="pl-PL" dirty="0" err="1" smtClean="0">
                <a:solidFill>
                  <a:schemeClr val="tx1"/>
                </a:solidFill>
              </a:rPr>
              <a:t>Goerlitz</a:t>
            </a:r>
            <a:r>
              <a:rPr lang="pl-PL" dirty="0" smtClean="0">
                <a:solidFill>
                  <a:schemeClr val="tx1"/>
                </a:solidFill>
              </a:rPr>
              <a:t>, szkoły podstawowe i </a:t>
            </a:r>
            <a:r>
              <a:rPr lang="pl-PL" dirty="0" err="1" smtClean="0">
                <a:solidFill>
                  <a:schemeClr val="tx1"/>
                </a:solidFill>
              </a:rPr>
              <a:t>ponadpodstowowe</a:t>
            </a:r>
            <a:r>
              <a:rPr lang="pl-PL" dirty="0" smtClean="0">
                <a:solidFill>
                  <a:schemeClr val="tx1"/>
                </a:solidFill>
              </a:rPr>
              <a:t>, Planetarium Bajkonur, muzea, Akademie Nauk Stosowanych, filie wrocławskich uczelni wyższych, ośrodki kultury, ogrody zoologiczne, stowarzyszenia, fundacje, prywatne przedsiębiorstwa.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/>
          </a:bodyPr>
          <a:lstStyle/>
          <a:p>
            <a:r>
              <a:rPr lang="pl-PL" dirty="0" smtClean="0"/>
              <a:t>DFN finansują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04856" cy="4392488"/>
          </a:xfrm>
        </p:spPr>
        <p:txBody>
          <a:bodyPr>
            <a:normAutofit fontScale="55000" lnSpcReduction="20000"/>
          </a:bodyPr>
          <a:lstStyle/>
          <a:p>
            <a:r>
              <a:rPr lang="pl-PL" u="sng" dirty="0" smtClean="0">
                <a:solidFill>
                  <a:schemeClr val="tx1"/>
                </a:solidFill>
              </a:rPr>
              <a:t>Rektorzy wrocławskich uczelni</a:t>
            </a:r>
          </a:p>
          <a:p>
            <a:endParaRPr lang="pl-PL" u="sng" dirty="0" smtClean="0">
              <a:solidFill>
                <a:schemeClr val="tx1"/>
              </a:solidFill>
            </a:endParaRPr>
          </a:p>
          <a:p>
            <a:r>
              <a:rPr lang="pl-PL" u="sng" dirty="0" smtClean="0">
                <a:solidFill>
                  <a:schemeClr val="tx1"/>
                </a:solidFill>
              </a:rPr>
              <a:t>Dotujący: 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Ministerstwo Edukacji i Nauki w ramach programu </a:t>
            </a:r>
            <a:r>
              <a:rPr lang="pl-PL" i="1" dirty="0" smtClean="0">
                <a:solidFill>
                  <a:schemeClr val="tx1"/>
                </a:solidFill>
              </a:rPr>
              <a:t>Społeczna Odpowiedzialność Nauki II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Urząd Miejski Wrocławia, Wrocławskie Centrum Akademickie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Urząd Marszałkowski Województwa Dolnośląskiego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 </a:t>
            </a:r>
          </a:p>
          <a:p>
            <a:r>
              <a:rPr lang="pl-PL" u="sng" dirty="0" smtClean="0">
                <a:solidFill>
                  <a:schemeClr val="tx1"/>
                </a:solidFill>
              </a:rPr>
              <a:t>Darczyńcy: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PGE Górnictwo i Energetyka Konwencjonalna S.A.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Wrocławskie Zakłady Zielarskie Herbapol SA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1 osoba prywatna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 </a:t>
            </a:r>
          </a:p>
          <a:p>
            <a:r>
              <a:rPr lang="pl-PL" u="sng" dirty="0" smtClean="0">
                <a:solidFill>
                  <a:schemeClr val="tx1"/>
                </a:solidFill>
              </a:rPr>
              <a:t>Sponsorzy wspierający: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STAN-MIT-SERWIS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/>
          </a:bodyPr>
          <a:lstStyle/>
          <a:p>
            <a:r>
              <a:rPr lang="pl-PL" u="sng" dirty="0" smtClean="0"/>
              <a:t>PATRONAT HONOROWY: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04856" cy="4392488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Kolegium Rektorów Uczelni </a:t>
            </a:r>
            <a:r>
              <a:rPr lang="pl-PL" dirty="0" smtClean="0">
                <a:solidFill>
                  <a:schemeClr val="tx1"/>
                </a:solidFill>
              </a:rPr>
              <a:t>Wrocławia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i Opola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Minister Edukacji i Nauki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Prezydent Wrocławia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Wojewoda Dolnośląski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Marszałek Województwa Dolnośląskiego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Arcybiskup Metropolita Wrocławski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Dolnośląski Kurator Oświaty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/>
          </a:bodyPr>
          <a:lstStyle/>
          <a:p>
            <a:r>
              <a:rPr lang="pl-PL" u="sng" dirty="0" smtClean="0"/>
              <a:t>PATRONAT </a:t>
            </a:r>
            <a:r>
              <a:rPr lang="pl-PL" u="sng" dirty="0" smtClean="0"/>
              <a:t>MEDIALNY: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704856" cy="3168352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TVP 3, Odział Wrocław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Radio Wrocław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Akademickie Radio LUZ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31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7992888" cy="5616624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XXVI Dolnośląski Festiwal Nauki 2023 odbywał się pod hasłem „Nauka Porusza”, nawiązującym do ogłoszonego przez Sejm Rzeczypospolitej Roku Mikołaja Kopernika. </a:t>
            </a:r>
            <a:endParaRPr lang="pl-PL" dirty="0" smtClean="0">
              <a:solidFill>
                <a:schemeClr val="tx1"/>
              </a:solidFill>
            </a:endParaRPr>
          </a:p>
          <a:p>
            <a:pPr algn="l"/>
            <a:r>
              <a:rPr lang="pl-PL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pl-PL" dirty="0" smtClean="0">
                <a:solidFill>
                  <a:schemeClr val="tx1"/>
                </a:solidFill>
              </a:rPr>
              <a:t>Program zbudowany został w oparciu o schemat</a:t>
            </a:r>
            <a:r>
              <a:rPr lang="pl-PL" dirty="0" smtClean="0">
                <a:solidFill>
                  <a:schemeClr val="tx1"/>
                </a:solidFill>
              </a:rPr>
              <a:t>:</a:t>
            </a:r>
          </a:p>
          <a:p>
            <a:pPr algn="l"/>
            <a:endParaRPr lang="pl-PL" dirty="0" smtClean="0">
              <a:solidFill>
                <a:schemeClr val="tx1"/>
              </a:solidFill>
            </a:endParaRPr>
          </a:p>
          <a:p>
            <a:pPr lvl="0" algn="l"/>
            <a:r>
              <a:rPr lang="pl-PL" b="1" dirty="0" smtClean="0">
                <a:solidFill>
                  <a:schemeClr val="tx1"/>
                </a:solidFill>
              </a:rPr>
              <a:t>Edycja wrocławska, </a:t>
            </a:r>
            <a:r>
              <a:rPr lang="pl-PL" dirty="0" smtClean="0">
                <a:solidFill>
                  <a:schemeClr val="tx1"/>
                </a:solidFill>
              </a:rPr>
              <a:t>na którą składają się:</a:t>
            </a:r>
          </a:p>
          <a:p>
            <a:pPr lvl="0" algn="l"/>
            <a:r>
              <a:rPr lang="pl-PL" dirty="0" smtClean="0">
                <a:solidFill>
                  <a:schemeClr val="tx1"/>
                </a:solidFill>
              </a:rPr>
              <a:t>Imprezy wiodące – nawiązujące do uroczystości i rocznic obchodzonych w danym roku lub organizowane wspólnie przez środowisko akademickie,</a:t>
            </a:r>
          </a:p>
          <a:p>
            <a:pPr lvl="0" algn="l"/>
            <a:r>
              <a:rPr lang="pl-PL" dirty="0" smtClean="0">
                <a:solidFill>
                  <a:schemeClr val="tx1"/>
                </a:solidFill>
              </a:rPr>
              <a:t>Imprezy wg grup tematycznych (dziedzin naukowych) – przygotowane przez poszczególnych Organizatorów i Współorganizatorów,</a:t>
            </a:r>
          </a:p>
          <a:p>
            <a:pPr lvl="0" algn="l"/>
            <a:r>
              <a:rPr lang="pl-PL" dirty="0" smtClean="0">
                <a:solidFill>
                  <a:schemeClr val="tx1"/>
                </a:solidFill>
              </a:rPr>
              <a:t>Interaktywne pokazy w szkołach – projekt realizowany we współpracy z Departamentem Edukacji Urzędu Miejskiego Wrocławia.</a:t>
            </a:r>
          </a:p>
          <a:p>
            <a:pPr lvl="0" algn="l"/>
            <a:r>
              <a:rPr lang="pl-PL" dirty="0" smtClean="0">
                <a:solidFill>
                  <a:schemeClr val="tx1"/>
                </a:solidFill>
              </a:rPr>
              <a:t>DFN w Przylądku Nadziei – wizyty wrocławskich naukowców u małych pacjentów kliniki </a:t>
            </a:r>
            <a:r>
              <a:rPr lang="pl-PL" dirty="0" smtClean="0">
                <a:solidFill>
                  <a:schemeClr val="tx1"/>
                </a:solidFill>
              </a:rPr>
              <a:t>onkologicznej</a:t>
            </a:r>
          </a:p>
          <a:p>
            <a:pPr lvl="0" algn="l"/>
            <a:endParaRPr lang="pl-PL" dirty="0" smtClean="0">
              <a:solidFill>
                <a:schemeClr val="tx1"/>
              </a:solidFill>
            </a:endParaRPr>
          </a:p>
          <a:p>
            <a:pPr lvl="0" algn="l"/>
            <a:r>
              <a:rPr lang="pl-PL" b="1" dirty="0" smtClean="0">
                <a:solidFill>
                  <a:schemeClr val="tx1"/>
                </a:solidFill>
              </a:rPr>
              <a:t>Edycja regionalna </a:t>
            </a:r>
            <a:r>
              <a:rPr lang="pl-PL" dirty="0" smtClean="0">
                <a:solidFill>
                  <a:schemeClr val="tx1"/>
                </a:solidFill>
              </a:rPr>
              <a:t>– w której </a:t>
            </a:r>
            <a:r>
              <a:rPr lang="pl-PL" dirty="0" smtClean="0">
                <a:solidFill>
                  <a:schemeClr val="tx1"/>
                </a:solidFill>
              </a:rPr>
              <a:t>uczestniczy </a:t>
            </a:r>
            <a:r>
              <a:rPr lang="pl-PL" dirty="0" smtClean="0">
                <a:solidFill>
                  <a:schemeClr val="tx1"/>
                </a:solidFill>
              </a:rPr>
              <a:t>10 miast regionu Dolnego Śląska, często wraz </a:t>
            </a:r>
            <a:r>
              <a:rPr lang="pl-PL" dirty="0" smtClean="0">
                <a:solidFill>
                  <a:schemeClr val="tx1"/>
                </a:solidFill>
              </a:rPr>
              <a:t>z </a:t>
            </a:r>
            <a:r>
              <a:rPr lang="pl-PL" dirty="0" smtClean="0">
                <a:solidFill>
                  <a:schemeClr val="tx1"/>
                </a:solidFill>
              </a:rPr>
              <a:t>mniejszymi okolicznymi miejscowościami.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3047</Words>
  <Application>Microsoft Office PowerPoint</Application>
  <PresentationFormat>Pokaz na ekranie (4:3)</PresentationFormat>
  <Paragraphs>315</Paragraphs>
  <Slides>44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44</vt:i4>
      </vt:variant>
    </vt:vector>
  </HeadingPairs>
  <TitlesOfParts>
    <vt:vector size="45" baseType="lpstr">
      <vt:lpstr>Motyw pakietu Office</vt:lpstr>
      <vt:lpstr>PODSUMOWANIE</vt:lpstr>
      <vt:lpstr>ORGANIZATORZY</vt:lpstr>
      <vt:lpstr>WSPÓŁORGANIZATORZY we Wrocławiu cz. I</vt:lpstr>
      <vt:lpstr>WSPÓŁORGANIZATORZY we Wrocławiu cz. II</vt:lpstr>
      <vt:lpstr>WSPÓŁORGANIZATORZY w regionie</vt:lpstr>
      <vt:lpstr>DFN finansują</vt:lpstr>
      <vt:lpstr>PATRONAT HONOROWY:</vt:lpstr>
      <vt:lpstr>PATRONAT MEDIALNY:</vt:lpstr>
      <vt:lpstr>Slajd 9</vt:lpstr>
      <vt:lpstr>Slajd 10</vt:lpstr>
      <vt:lpstr>Wydarzenia przygotowane przez wrocławskie uczelnie-organizatorów</vt:lpstr>
      <vt:lpstr>Wydarzenia przygotowane przez wrocławskie uczelnie-organizatorów</vt:lpstr>
      <vt:lpstr>Wydarzenia przygotowane przez wrocławskie uczelnie-organizatorów</vt:lpstr>
      <vt:lpstr>Wydarzenia przygotowane przez wrocławskie uczelnie-organizatorów</vt:lpstr>
      <vt:lpstr>Imprezy wg grup tematycznych (dziedzin naukowych)</vt:lpstr>
      <vt:lpstr>Imprezy wg grup tematycznych (dziedzin naukowych)</vt:lpstr>
      <vt:lpstr>Wydarzenia przygotowane przez Współorganizatorów XXVI DFN</vt:lpstr>
      <vt:lpstr>Interaktywne pokazy w szkołach </vt:lpstr>
      <vt:lpstr>DFN w Przylądku Nadziei</vt:lpstr>
      <vt:lpstr>Edycja regionalna</vt:lpstr>
      <vt:lpstr>Edycja regionalna</vt:lpstr>
      <vt:lpstr>Edycja regionalna</vt:lpstr>
      <vt:lpstr>Edycja regionalna</vt:lpstr>
      <vt:lpstr>Edycja regionalna</vt:lpstr>
      <vt:lpstr>Edycja regionalna</vt:lpstr>
      <vt:lpstr>Edycja regionalna</vt:lpstr>
      <vt:lpstr>Do głównych celów Dolnośląskiego Festiwalu Nauki należą:</vt:lpstr>
      <vt:lpstr>Realizacja zadania umożliwiła osiągnięcie rezultatów: </vt:lpstr>
      <vt:lpstr>Koła naukowe na DFN</vt:lpstr>
      <vt:lpstr>Działania promocyjne:</vt:lpstr>
      <vt:lpstr>Działania promocyjne:</vt:lpstr>
      <vt:lpstr>Program</vt:lpstr>
      <vt:lpstr>Plakat i zaproszenie</vt:lpstr>
      <vt:lpstr>Dyplomy i certyfikaty</vt:lpstr>
      <vt:lpstr>Materiały reklamowe</vt:lpstr>
      <vt:lpstr>Statystyki</vt:lpstr>
      <vt:lpstr>Wyniki ewaluacji z przeprowadzonej ankiety</vt:lpstr>
      <vt:lpstr>Strona internetowa  i social media</vt:lpstr>
      <vt:lpstr>Środki finansowe</vt:lpstr>
      <vt:lpstr>Struktura wydatków</vt:lpstr>
      <vt:lpstr>Podsumowanie</vt:lpstr>
      <vt:lpstr>Podsumowanie</vt:lpstr>
      <vt:lpstr>Podsumowanie</vt:lpstr>
      <vt:lpstr>Podsumowanie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</dc:title>
  <dc:creator>Bogusia</dc:creator>
  <cp:lastModifiedBy>UWr</cp:lastModifiedBy>
  <cp:revision>11</cp:revision>
  <dcterms:created xsi:type="dcterms:W3CDTF">2024-02-13T08:59:24Z</dcterms:created>
  <dcterms:modified xsi:type="dcterms:W3CDTF">2024-02-13T10:41:32Z</dcterms:modified>
</cp:coreProperties>
</file>